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62" r:id="rId2"/>
    <p:sldId id="257" r:id="rId3"/>
    <p:sldId id="263" r:id="rId4"/>
    <p:sldId id="266" r:id="rId5"/>
    <p:sldId id="274" r:id="rId6"/>
    <p:sldId id="289" r:id="rId7"/>
    <p:sldId id="290" r:id="rId8"/>
    <p:sldId id="291" r:id="rId9"/>
    <p:sldId id="292" r:id="rId10"/>
    <p:sldId id="271" r:id="rId11"/>
    <p:sldId id="288" r:id="rId12"/>
    <p:sldId id="275" r:id="rId13"/>
    <p:sldId id="293" r:id="rId14"/>
    <p:sldId id="279" r:id="rId15"/>
    <p:sldId id="294" r:id="rId16"/>
    <p:sldId id="278" r:id="rId17"/>
    <p:sldId id="284" r:id="rId18"/>
    <p:sldId id="286" r:id="rId19"/>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8"/>
  </p:normalViewPr>
  <p:slideViewPr>
    <p:cSldViewPr>
      <p:cViewPr varScale="1">
        <p:scale>
          <a:sx n="159" d="100"/>
          <a:sy n="159" d="100"/>
        </p:scale>
        <p:origin x="280" y="1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TZ"/>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79AEB54B-BCD6-0340-8857-630EEE1E0217}" type="datetimeFigureOut">
              <a:rPr lang="en-TZ" smtClean="0"/>
              <a:t>07/08/2023</a:t>
            </a:fld>
            <a:endParaRPr lang="en-TZ"/>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TZ"/>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TZ"/>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TZ"/>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C7EBE177-7880-154C-8B50-07101A31AB54}" type="slidenum">
              <a:rPr lang="en-TZ" smtClean="0"/>
              <a:t>‹#›</a:t>
            </a:fld>
            <a:endParaRPr lang="en-TZ"/>
          </a:p>
        </p:txBody>
      </p:sp>
    </p:spTree>
    <p:extLst>
      <p:ext uri="{BB962C8B-B14F-4D97-AF65-F5344CB8AC3E}">
        <p14:creationId xmlns:p14="http://schemas.microsoft.com/office/powerpoint/2010/main" val="2045433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Z" dirty="0"/>
          </a:p>
        </p:txBody>
      </p:sp>
      <p:sp>
        <p:nvSpPr>
          <p:cNvPr id="4" name="Slide Number Placeholder 3"/>
          <p:cNvSpPr>
            <a:spLocks noGrp="1"/>
          </p:cNvSpPr>
          <p:nvPr>
            <p:ph type="sldNum" sz="quarter" idx="5"/>
          </p:nvPr>
        </p:nvSpPr>
        <p:spPr/>
        <p:txBody>
          <a:bodyPr/>
          <a:lstStyle/>
          <a:p>
            <a:fld id="{C7EBE177-7880-154C-8B50-07101A31AB54}" type="slidenum">
              <a:rPr lang="en-TZ" smtClean="0"/>
              <a:t>13</a:t>
            </a:fld>
            <a:endParaRPr lang="en-TZ"/>
          </a:p>
        </p:txBody>
      </p:sp>
    </p:spTree>
    <p:extLst>
      <p:ext uri="{BB962C8B-B14F-4D97-AF65-F5344CB8AC3E}">
        <p14:creationId xmlns:p14="http://schemas.microsoft.com/office/powerpoint/2010/main" val="2205581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90550" y="453897"/>
            <a:ext cx="8362899" cy="48260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bg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bg1"/>
                </a:solidFill>
                <a:latin typeface="Trebuchet MS"/>
                <a:cs typeface="Trebuchet MS"/>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bg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9211" y="528573"/>
            <a:ext cx="3465576" cy="391159"/>
          </a:xfrm>
          <a:prstGeom prst="rect">
            <a:avLst/>
          </a:prstGeom>
        </p:spPr>
        <p:txBody>
          <a:bodyPr wrap="square" lIns="0" tIns="0" rIns="0" bIns="0">
            <a:spAutoFit/>
          </a:bodyPr>
          <a:lstStyle>
            <a:lvl1pPr>
              <a:defRPr sz="2400" b="0" i="0">
                <a:solidFill>
                  <a:schemeClr val="bg1"/>
                </a:solidFill>
                <a:latin typeface="Trebuchet MS"/>
                <a:cs typeface="Trebuchet MS"/>
              </a:defRPr>
            </a:lvl1pPr>
          </a:lstStyle>
          <a:p>
            <a:endParaRPr/>
          </a:p>
        </p:txBody>
      </p:sp>
      <p:sp>
        <p:nvSpPr>
          <p:cNvPr id="3" name="Holder 3"/>
          <p:cNvSpPr>
            <a:spLocks noGrp="1"/>
          </p:cNvSpPr>
          <p:nvPr>
            <p:ph type="body" idx="1"/>
          </p:nvPr>
        </p:nvSpPr>
        <p:spPr>
          <a:xfrm>
            <a:off x="352450" y="1182446"/>
            <a:ext cx="8439099" cy="18034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8/7/23</a:t>
            </a:fld>
            <a:endParaRPr lang="en-US" dirty="0"/>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52400" y="1657350"/>
            <a:ext cx="4114800" cy="1213153"/>
          </a:xfrm>
          <a:prstGeom prst="rect">
            <a:avLst/>
          </a:prstGeom>
        </p:spPr>
        <p:txBody>
          <a:bodyPr vert="horz" wrap="square" lIns="0" tIns="83820" rIns="0" bIns="0" rtlCol="0">
            <a:spAutoFit/>
          </a:bodyPr>
          <a:lstStyle/>
          <a:p>
            <a:pPr marL="12700" marR="5080">
              <a:lnSpc>
                <a:spcPts val="4430"/>
              </a:lnSpc>
              <a:spcBef>
                <a:spcPts val="660"/>
              </a:spcBef>
            </a:pPr>
            <a:r>
              <a:rPr lang="en-US" sz="4100" dirty="0">
                <a:latin typeface="Trebuchet MS"/>
                <a:cs typeface="Trebuchet MS"/>
              </a:rPr>
              <a:t>Introduction to Data Science</a:t>
            </a:r>
            <a:endParaRPr sz="4100" dirty="0">
              <a:latin typeface="Trebuchet MS"/>
              <a:cs typeface="Trebuchet MS"/>
            </a:endParaRPr>
          </a:p>
        </p:txBody>
      </p:sp>
      <p:grpSp>
        <p:nvGrpSpPr>
          <p:cNvPr id="4" name="object 4"/>
          <p:cNvGrpSpPr/>
          <p:nvPr/>
        </p:nvGrpSpPr>
        <p:grpSpPr>
          <a:xfrm>
            <a:off x="646048" y="3253248"/>
            <a:ext cx="2650490" cy="111125"/>
            <a:chOff x="646048" y="3253248"/>
            <a:chExt cx="2650490" cy="111125"/>
          </a:xfrm>
        </p:grpSpPr>
        <p:sp>
          <p:nvSpPr>
            <p:cNvPr id="5" name="object 5"/>
            <p:cNvSpPr/>
            <p:nvPr/>
          </p:nvSpPr>
          <p:spPr>
            <a:xfrm>
              <a:off x="668273" y="3284892"/>
              <a:ext cx="2607310" cy="45085"/>
            </a:xfrm>
            <a:custGeom>
              <a:avLst/>
              <a:gdLst/>
              <a:ahLst/>
              <a:cxnLst/>
              <a:rect l="l" t="t" r="r" b="b"/>
              <a:pathLst>
                <a:path w="2607310" h="45085">
                  <a:moveTo>
                    <a:pt x="1464307" y="20940"/>
                  </a:moveTo>
                  <a:lnTo>
                    <a:pt x="1303020" y="22949"/>
                  </a:lnTo>
                  <a:lnTo>
                    <a:pt x="1232996" y="26253"/>
                  </a:lnTo>
                  <a:lnTo>
                    <a:pt x="1276984" y="36665"/>
                  </a:lnTo>
                  <a:lnTo>
                    <a:pt x="1323376" y="41358"/>
                  </a:lnTo>
                  <a:lnTo>
                    <a:pt x="1371982" y="43870"/>
                  </a:lnTo>
                  <a:lnTo>
                    <a:pt x="1422398" y="44564"/>
                  </a:lnTo>
                  <a:lnTo>
                    <a:pt x="1474220" y="43807"/>
                  </a:lnTo>
                  <a:lnTo>
                    <a:pt x="1527041" y="41963"/>
                  </a:lnTo>
                  <a:lnTo>
                    <a:pt x="1740218" y="31017"/>
                  </a:lnTo>
                  <a:lnTo>
                    <a:pt x="1791960" y="29212"/>
                  </a:lnTo>
                  <a:lnTo>
                    <a:pt x="1842271" y="28509"/>
                  </a:lnTo>
                  <a:lnTo>
                    <a:pt x="2198962" y="28509"/>
                  </a:lnTo>
                  <a:lnTo>
                    <a:pt x="2275490" y="27235"/>
                  </a:lnTo>
                  <a:lnTo>
                    <a:pt x="2606919" y="27127"/>
                  </a:lnTo>
                  <a:lnTo>
                    <a:pt x="2606474" y="25015"/>
                  </a:lnTo>
                  <a:lnTo>
                    <a:pt x="1796059" y="25015"/>
                  </a:lnTo>
                  <a:lnTo>
                    <a:pt x="1758238" y="24928"/>
                  </a:lnTo>
                  <a:lnTo>
                    <a:pt x="1674085" y="23358"/>
                  </a:lnTo>
                  <a:lnTo>
                    <a:pt x="1529145" y="21046"/>
                  </a:lnTo>
                  <a:lnTo>
                    <a:pt x="1464307" y="20940"/>
                  </a:lnTo>
                  <a:close/>
                </a:path>
                <a:path w="2607310" h="45085">
                  <a:moveTo>
                    <a:pt x="1142636" y="17426"/>
                  </a:moveTo>
                  <a:lnTo>
                    <a:pt x="1096551" y="17705"/>
                  </a:lnTo>
                  <a:lnTo>
                    <a:pt x="1049805" y="20183"/>
                  </a:lnTo>
                  <a:lnTo>
                    <a:pt x="1002395" y="24174"/>
                  </a:lnTo>
                  <a:lnTo>
                    <a:pt x="905562" y="33939"/>
                  </a:lnTo>
                  <a:lnTo>
                    <a:pt x="856129" y="38338"/>
                  </a:lnTo>
                  <a:lnTo>
                    <a:pt x="806012" y="41498"/>
                  </a:lnTo>
                  <a:lnTo>
                    <a:pt x="791079" y="41861"/>
                  </a:lnTo>
                  <a:lnTo>
                    <a:pt x="829457" y="42962"/>
                  </a:lnTo>
                  <a:lnTo>
                    <a:pt x="872697" y="43116"/>
                  </a:lnTo>
                  <a:lnTo>
                    <a:pt x="916647" y="42332"/>
                  </a:lnTo>
                  <a:lnTo>
                    <a:pt x="962008" y="40757"/>
                  </a:lnTo>
                  <a:lnTo>
                    <a:pt x="1232996" y="26253"/>
                  </a:lnTo>
                  <a:lnTo>
                    <a:pt x="1232849" y="26218"/>
                  </a:lnTo>
                  <a:lnTo>
                    <a:pt x="1188068" y="20035"/>
                  </a:lnTo>
                  <a:lnTo>
                    <a:pt x="1142636" y="17426"/>
                  </a:lnTo>
                  <a:close/>
                </a:path>
                <a:path w="2607310" h="45085">
                  <a:moveTo>
                    <a:pt x="564117" y="21282"/>
                  </a:moveTo>
                  <a:lnTo>
                    <a:pt x="599316" y="26751"/>
                  </a:lnTo>
                  <a:lnTo>
                    <a:pt x="651510" y="36665"/>
                  </a:lnTo>
                  <a:lnTo>
                    <a:pt x="703707" y="41349"/>
                  </a:lnTo>
                  <a:lnTo>
                    <a:pt x="755207" y="42731"/>
                  </a:lnTo>
                  <a:lnTo>
                    <a:pt x="791079" y="41861"/>
                  </a:lnTo>
                  <a:lnTo>
                    <a:pt x="786226" y="41721"/>
                  </a:lnTo>
                  <a:lnTo>
                    <a:pt x="742304" y="39247"/>
                  </a:lnTo>
                  <a:lnTo>
                    <a:pt x="696991" y="35392"/>
                  </a:lnTo>
                  <a:lnTo>
                    <a:pt x="649586" y="30008"/>
                  </a:lnTo>
                  <a:lnTo>
                    <a:pt x="599389" y="22949"/>
                  </a:lnTo>
                  <a:lnTo>
                    <a:pt x="564117" y="21282"/>
                  </a:lnTo>
                  <a:close/>
                </a:path>
                <a:path w="2607310" h="45085">
                  <a:moveTo>
                    <a:pt x="0" y="22949"/>
                  </a:moveTo>
                  <a:lnTo>
                    <a:pt x="278" y="27775"/>
                  </a:lnTo>
                  <a:lnTo>
                    <a:pt x="399" y="28960"/>
                  </a:lnTo>
                  <a:lnTo>
                    <a:pt x="1082" y="31871"/>
                  </a:lnTo>
                  <a:lnTo>
                    <a:pt x="1032" y="32273"/>
                  </a:lnTo>
                  <a:lnTo>
                    <a:pt x="0" y="36665"/>
                  </a:lnTo>
                  <a:lnTo>
                    <a:pt x="33486" y="25721"/>
                  </a:lnTo>
                  <a:lnTo>
                    <a:pt x="43697" y="23359"/>
                  </a:lnTo>
                  <a:lnTo>
                    <a:pt x="0" y="22949"/>
                  </a:lnTo>
                  <a:close/>
                </a:path>
                <a:path w="2607310" h="45085">
                  <a:moveTo>
                    <a:pt x="2198962" y="28509"/>
                  </a:moveTo>
                  <a:lnTo>
                    <a:pt x="1842271" y="28509"/>
                  </a:lnTo>
                  <a:lnTo>
                    <a:pt x="1890746" y="29274"/>
                  </a:lnTo>
                  <a:lnTo>
                    <a:pt x="1936978" y="31871"/>
                  </a:lnTo>
                  <a:lnTo>
                    <a:pt x="1980564" y="36665"/>
                  </a:lnTo>
                  <a:lnTo>
                    <a:pt x="2131087" y="30450"/>
                  </a:lnTo>
                  <a:lnTo>
                    <a:pt x="2198962" y="28509"/>
                  </a:lnTo>
                  <a:close/>
                </a:path>
                <a:path w="2607310" h="45085">
                  <a:moveTo>
                    <a:pt x="2606919" y="27127"/>
                  </a:moveTo>
                  <a:lnTo>
                    <a:pt x="2324862" y="27127"/>
                  </a:lnTo>
                  <a:lnTo>
                    <a:pt x="2375779" y="27606"/>
                  </a:lnTo>
                  <a:lnTo>
                    <a:pt x="2428799" y="28735"/>
                  </a:lnTo>
                  <a:lnTo>
                    <a:pt x="2484478" y="30580"/>
                  </a:lnTo>
                  <a:lnTo>
                    <a:pt x="2543373" y="33202"/>
                  </a:lnTo>
                  <a:lnTo>
                    <a:pt x="2606040" y="36665"/>
                  </a:lnTo>
                  <a:lnTo>
                    <a:pt x="2606280" y="31017"/>
                  </a:lnTo>
                  <a:lnTo>
                    <a:pt x="2606358" y="30450"/>
                  </a:lnTo>
                  <a:lnTo>
                    <a:pt x="2607031" y="27868"/>
                  </a:lnTo>
                  <a:lnTo>
                    <a:pt x="2606919" y="27127"/>
                  </a:lnTo>
                  <a:close/>
                </a:path>
                <a:path w="2607310" h="45085">
                  <a:moveTo>
                    <a:pt x="2115867" y="15614"/>
                  </a:moveTo>
                  <a:lnTo>
                    <a:pt x="2006669" y="16873"/>
                  </a:lnTo>
                  <a:lnTo>
                    <a:pt x="1957795" y="18277"/>
                  </a:lnTo>
                  <a:lnTo>
                    <a:pt x="1914018" y="20281"/>
                  </a:lnTo>
                  <a:lnTo>
                    <a:pt x="1876298" y="22949"/>
                  </a:lnTo>
                  <a:lnTo>
                    <a:pt x="1834887" y="24420"/>
                  </a:lnTo>
                  <a:lnTo>
                    <a:pt x="1796059" y="25015"/>
                  </a:lnTo>
                  <a:lnTo>
                    <a:pt x="2606474" y="25015"/>
                  </a:lnTo>
                  <a:lnTo>
                    <a:pt x="2606040" y="22949"/>
                  </a:lnTo>
                  <a:lnTo>
                    <a:pt x="2489323" y="20182"/>
                  </a:lnTo>
                  <a:lnTo>
                    <a:pt x="2233930" y="15996"/>
                  </a:lnTo>
                  <a:lnTo>
                    <a:pt x="2115867" y="15614"/>
                  </a:lnTo>
                  <a:close/>
                </a:path>
                <a:path w="2607310" h="45085">
                  <a:moveTo>
                    <a:pt x="265644" y="0"/>
                  </a:moveTo>
                  <a:lnTo>
                    <a:pt x="212787" y="1433"/>
                  </a:lnTo>
                  <a:lnTo>
                    <a:pt x="162481" y="4676"/>
                  </a:lnTo>
                  <a:lnTo>
                    <a:pt x="115388" y="9773"/>
                  </a:lnTo>
                  <a:lnTo>
                    <a:pt x="72169" y="16773"/>
                  </a:lnTo>
                  <a:lnTo>
                    <a:pt x="43701" y="23358"/>
                  </a:lnTo>
                  <a:lnTo>
                    <a:pt x="87841" y="23117"/>
                  </a:lnTo>
                  <a:lnTo>
                    <a:pt x="227775" y="20182"/>
                  </a:lnTo>
                  <a:lnTo>
                    <a:pt x="325082" y="18188"/>
                  </a:lnTo>
                  <a:lnTo>
                    <a:pt x="376504" y="17671"/>
                  </a:lnTo>
                  <a:lnTo>
                    <a:pt x="539831" y="17671"/>
                  </a:lnTo>
                  <a:lnTo>
                    <a:pt x="489352" y="11412"/>
                  </a:lnTo>
                  <a:lnTo>
                    <a:pt x="432906" y="6080"/>
                  </a:lnTo>
                  <a:lnTo>
                    <a:pt x="376364" y="2370"/>
                  </a:lnTo>
                  <a:lnTo>
                    <a:pt x="320390" y="327"/>
                  </a:lnTo>
                  <a:lnTo>
                    <a:pt x="265644" y="0"/>
                  </a:lnTo>
                  <a:close/>
                </a:path>
                <a:path w="2607310" h="45085">
                  <a:moveTo>
                    <a:pt x="539831" y="17671"/>
                  </a:moveTo>
                  <a:lnTo>
                    <a:pt x="376504" y="17671"/>
                  </a:lnTo>
                  <a:lnTo>
                    <a:pt x="429526" y="17716"/>
                  </a:lnTo>
                  <a:lnTo>
                    <a:pt x="484269" y="18495"/>
                  </a:lnTo>
                  <a:lnTo>
                    <a:pt x="540885" y="20183"/>
                  </a:lnTo>
                  <a:lnTo>
                    <a:pt x="564117" y="21282"/>
                  </a:lnTo>
                  <a:lnTo>
                    <a:pt x="545043" y="18318"/>
                  </a:lnTo>
                  <a:lnTo>
                    <a:pt x="539831" y="17671"/>
                  </a:lnTo>
                  <a:close/>
                </a:path>
              </a:pathLst>
            </a:custGeom>
            <a:solidFill>
              <a:srgbClr val="EC7C30"/>
            </a:solidFill>
          </p:spPr>
          <p:txBody>
            <a:bodyPr wrap="square" lIns="0" tIns="0" rIns="0" bIns="0" rtlCol="0"/>
            <a:lstStyle/>
            <a:p>
              <a:endParaRPr dirty="0"/>
            </a:p>
          </p:txBody>
        </p:sp>
        <p:sp>
          <p:nvSpPr>
            <p:cNvPr id="6" name="object 6"/>
            <p:cNvSpPr/>
            <p:nvPr/>
          </p:nvSpPr>
          <p:spPr>
            <a:xfrm>
              <a:off x="668273" y="3275473"/>
              <a:ext cx="2606040" cy="66675"/>
            </a:xfrm>
            <a:custGeom>
              <a:avLst/>
              <a:gdLst/>
              <a:ahLst/>
              <a:cxnLst/>
              <a:rect l="l" t="t" r="r" b="b"/>
              <a:pathLst>
                <a:path w="2606040" h="66675">
                  <a:moveTo>
                    <a:pt x="0" y="32368"/>
                  </a:moveTo>
                  <a:lnTo>
                    <a:pt x="53856" y="27219"/>
                  </a:lnTo>
                  <a:lnTo>
                    <a:pt x="109475" y="22852"/>
                  </a:lnTo>
                  <a:lnTo>
                    <a:pt x="166231" y="19313"/>
                  </a:lnTo>
                  <a:lnTo>
                    <a:pt x="223504" y="16648"/>
                  </a:lnTo>
                  <a:lnTo>
                    <a:pt x="280668" y="14905"/>
                  </a:lnTo>
                  <a:lnTo>
                    <a:pt x="337102" y="14128"/>
                  </a:lnTo>
                  <a:lnTo>
                    <a:pt x="392182" y="14364"/>
                  </a:lnTo>
                  <a:lnTo>
                    <a:pt x="445286" y="15661"/>
                  </a:lnTo>
                  <a:lnTo>
                    <a:pt x="495790" y="18063"/>
                  </a:lnTo>
                  <a:lnTo>
                    <a:pt x="543071" y="21617"/>
                  </a:lnTo>
                  <a:lnTo>
                    <a:pt x="586507" y="26370"/>
                  </a:lnTo>
                  <a:lnTo>
                    <a:pt x="625475" y="32368"/>
                  </a:lnTo>
                  <a:lnTo>
                    <a:pt x="695584" y="31682"/>
                  </a:lnTo>
                  <a:lnTo>
                    <a:pt x="756731" y="31830"/>
                  </a:lnTo>
                  <a:lnTo>
                    <a:pt x="810504" y="32600"/>
                  </a:lnTo>
                  <a:lnTo>
                    <a:pt x="858491" y="33779"/>
                  </a:lnTo>
                  <a:lnTo>
                    <a:pt x="902283" y="35154"/>
                  </a:lnTo>
                  <a:lnTo>
                    <a:pt x="943467" y="36512"/>
                  </a:lnTo>
                  <a:lnTo>
                    <a:pt x="983632" y="37639"/>
                  </a:lnTo>
                  <a:lnTo>
                    <a:pt x="1024367" y="38323"/>
                  </a:lnTo>
                  <a:lnTo>
                    <a:pt x="1067262" y="38351"/>
                  </a:lnTo>
                  <a:lnTo>
                    <a:pt x="1113904" y="37510"/>
                  </a:lnTo>
                  <a:lnTo>
                    <a:pt x="1165883" y="35587"/>
                  </a:lnTo>
                  <a:lnTo>
                    <a:pt x="1224788" y="32368"/>
                  </a:lnTo>
                  <a:lnTo>
                    <a:pt x="1285208" y="30350"/>
                  </a:lnTo>
                  <a:lnTo>
                    <a:pt x="1339808" y="29740"/>
                  </a:lnTo>
                  <a:lnTo>
                    <a:pt x="1389762" y="30225"/>
                  </a:lnTo>
                  <a:lnTo>
                    <a:pt x="1436247" y="31493"/>
                  </a:lnTo>
                  <a:lnTo>
                    <a:pt x="1480437" y="33233"/>
                  </a:lnTo>
                  <a:lnTo>
                    <a:pt x="1523507" y="35130"/>
                  </a:lnTo>
                  <a:lnTo>
                    <a:pt x="1566633" y="36875"/>
                  </a:lnTo>
                  <a:lnTo>
                    <a:pt x="1610990" y="38154"/>
                  </a:lnTo>
                  <a:lnTo>
                    <a:pt x="1657752" y="38655"/>
                  </a:lnTo>
                  <a:lnTo>
                    <a:pt x="1708096" y="38066"/>
                  </a:lnTo>
                  <a:lnTo>
                    <a:pt x="1763196" y="36074"/>
                  </a:lnTo>
                  <a:lnTo>
                    <a:pt x="1824227" y="32368"/>
                  </a:lnTo>
                  <a:lnTo>
                    <a:pt x="1872974" y="20387"/>
                  </a:lnTo>
                  <a:lnTo>
                    <a:pt x="1920891" y="11475"/>
                  </a:lnTo>
                  <a:lnTo>
                    <a:pt x="1968162" y="5317"/>
                  </a:lnTo>
                  <a:lnTo>
                    <a:pt x="2014966" y="1597"/>
                  </a:lnTo>
                  <a:lnTo>
                    <a:pt x="2061484" y="0"/>
                  </a:lnTo>
                  <a:lnTo>
                    <a:pt x="2107897" y="210"/>
                  </a:lnTo>
                  <a:lnTo>
                    <a:pt x="2154386" y="1913"/>
                  </a:lnTo>
                  <a:lnTo>
                    <a:pt x="2201132" y="4793"/>
                  </a:lnTo>
                  <a:lnTo>
                    <a:pt x="2248315" y="8535"/>
                  </a:lnTo>
                  <a:lnTo>
                    <a:pt x="2296117" y="12823"/>
                  </a:lnTo>
                  <a:lnTo>
                    <a:pt x="2344718" y="17343"/>
                  </a:lnTo>
                  <a:lnTo>
                    <a:pt x="2394299" y="21778"/>
                  </a:lnTo>
                  <a:lnTo>
                    <a:pt x="2445041" y="25813"/>
                  </a:lnTo>
                  <a:lnTo>
                    <a:pt x="2497124" y="29133"/>
                  </a:lnTo>
                  <a:lnTo>
                    <a:pt x="2550730" y="31424"/>
                  </a:lnTo>
                  <a:lnTo>
                    <a:pt x="2606040" y="32368"/>
                  </a:lnTo>
                  <a:lnTo>
                    <a:pt x="2605786" y="38083"/>
                  </a:lnTo>
                  <a:lnTo>
                    <a:pt x="2605786" y="40496"/>
                  </a:lnTo>
                  <a:lnTo>
                    <a:pt x="2606040" y="46084"/>
                  </a:lnTo>
                  <a:lnTo>
                    <a:pt x="2535771" y="47945"/>
                  </a:lnTo>
                  <a:lnTo>
                    <a:pt x="2472520" y="48897"/>
                  </a:lnTo>
                  <a:lnTo>
                    <a:pt x="2415301" y="49095"/>
                  </a:lnTo>
                  <a:lnTo>
                    <a:pt x="2363129" y="48695"/>
                  </a:lnTo>
                  <a:lnTo>
                    <a:pt x="2315020" y="47852"/>
                  </a:lnTo>
                  <a:lnTo>
                    <a:pt x="2269991" y="46724"/>
                  </a:lnTo>
                  <a:lnTo>
                    <a:pt x="2227056" y="45465"/>
                  </a:lnTo>
                  <a:lnTo>
                    <a:pt x="2185230" y="44231"/>
                  </a:lnTo>
                  <a:lnTo>
                    <a:pt x="2143531" y="43179"/>
                  </a:lnTo>
                  <a:lnTo>
                    <a:pt x="2100972" y="42463"/>
                  </a:lnTo>
                  <a:lnTo>
                    <a:pt x="2056570" y="42240"/>
                  </a:lnTo>
                  <a:lnTo>
                    <a:pt x="2009340" y="42665"/>
                  </a:lnTo>
                  <a:lnTo>
                    <a:pt x="1958298" y="43895"/>
                  </a:lnTo>
                  <a:lnTo>
                    <a:pt x="1902459" y="46084"/>
                  </a:lnTo>
                  <a:lnTo>
                    <a:pt x="1843047" y="49988"/>
                  </a:lnTo>
                  <a:lnTo>
                    <a:pt x="1786443" y="51521"/>
                  </a:lnTo>
                  <a:lnTo>
                    <a:pt x="1732396" y="51152"/>
                  </a:lnTo>
                  <a:lnTo>
                    <a:pt x="1680653" y="49349"/>
                  </a:lnTo>
                  <a:lnTo>
                    <a:pt x="1630961" y="46584"/>
                  </a:lnTo>
                  <a:lnTo>
                    <a:pt x="1583069" y="43324"/>
                  </a:lnTo>
                  <a:lnTo>
                    <a:pt x="1536723" y="40039"/>
                  </a:lnTo>
                  <a:lnTo>
                    <a:pt x="1491671" y="37198"/>
                  </a:lnTo>
                  <a:lnTo>
                    <a:pt x="1447660" y="35271"/>
                  </a:lnTo>
                  <a:lnTo>
                    <a:pt x="1404439" y="34727"/>
                  </a:lnTo>
                  <a:lnTo>
                    <a:pt x="1361754" y="36035"/>
                  </a:lnTo>
                  <a:lnTo>
                    <a:pt x="1319354" y="39664"/>
                  </a:lnTo>
                  <a:lnTo>
                    <a:pt x="1276984" y="46084"/>
                  </a:lnTo>
                  <a:lnTo>
                    <a:pt x="1222751" y="44952"/>
                  </a:lnTo>
                  <a:lnTo>
                    <a:pt x="1169646" y="43606"/>
                  </a:lnTo>
                  <a:lnTo>
                    <a:pt x="1117564" y="42173"/>
                  </a:lnTo>
                  <a:lnTo>
                    <a:pt x="1066400" y="40778"/>
                  </a:lnTo>
                  <a:lnTo>
                    <a:pt x="1016049" y="39548"/>
                  </a:lnTo>
                  <a:lnTo>
                    <a:pt x="966406" y="38607"/>
                  </a:lnTo>
                  <a:lnTo>
                    <a:pt x="917367" y="38082"/>
                  </a:lnTo>
                  <a:lnTo>
                    <a:pt x="868825" y="38097"/>
                  </a:lnTo>
                  <a:lnTo>
                    <a:pt x="820677" y="38780"/>
                  </a:lnTo>
                  <a:lnTo>
                    <a:pt x="772818" y="40255"/>
                  </a:lnTo>
                  <a:lnTo>
                    <a:pt x="725142" y="42648"/>
                  </a:lnTo>
                  <a:lnTo>
                    <a:pt x="677545" y="46084"/>
                  </a:lnTo>
                  <a:lnTo>
                    <a:pt x="626064" y="49664"/>
                  </a:lnTo>
                  <a:lnTo>
                    <a:pt x="573204" y="53306"/>
                  </a:lnTo>
                  <a:lnTo>
                    <a:pt x="519313" y="56833"/>
                  </a:lnTo>
                  <a:lnTo>
                    <a:pt x="464737" y="60062"/>
                  </a:lnTo>
                  <a:lnTo>
                    <a:pt x="409824" y="62816"/>
                  </a:lnTo>
                  <a:lnTo>
                    <a:pt x="354920" y="64912"/>
                  </a:lnTo>
                  <a:lnTo>
                    <a:pt x="300373" y="66172"/>
                  </a:lnTo>
                  <a:lnTo>
                    <a:pt x="246528" y="66416"/>
                  </a:lnTo>
                  <a:lnTo>
                    <a:pt x="193734" y="65463"/>
                  </a:lnTo>
                  <a:lnTo>
                    <a:pt x="142337" y="63133"/>
                  </a:lnTo>
                  <a:lnTo>
                    <a:pt x="92684" y="59247"/>
                  </a:lnTo>
                  <a:lnTo>
                    <a:pt x="45123" y="53624"/>
                  </a:lnTo>
                  <a:lnTo>
                    <a:pt x="0" y="46084"/>
                  </a:lnTo>
                  <a:lnTo>
                    <a:pt x="469" y="42909"/>
                  </a:lnTo>
                  <a:lnTo>
                    <a:pt x="838" y="37448"/>
                  </a:lnTo>
                  <a:lnTo>
                    <a:pt x="0" y="32368"/>
                  </a:lnTo>
                  <a:close/>
                </a:path>
              </a:pathLst>
            </a:custGeom>
            <a:ln w="44450">
              <a:solidFill>
                <a:srgbClr val="EC7C30"/>
              </a:solidFill>
            </a:ln>
          </p:spPr>
          <p:txBody>
            <a:bodyPr wrap="square" lIns="0" tIns="0" rIns="0" bIns="0" rtlCol="0"/>
            <a:lstStyle/>
            <a:p>
              <a:endParaRPr dirty="0"/>
            </a:p>
          </p:txBody>
        </p:sp>
      </p:grpSp>
      <p:sp>
        <p:nvSpPr>
          <p:cNvPr id="7" name="object 7"/>
          <p:cNvSpPr/>
          <p:nvPr/>
        </p:nvSpPr>
        <p:spPr>
          <a:xfrm>
            <a:off x="3983801" y="0"/>
            <a:ext cx="5158674" cy="5143498"/>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9675" y="1778000"/>
            <a:ext cx="2519629" cy="1213153"/>
          </a:xfrm>
          <a:prstGeom prst="rect">
            <a:avLst/>
          </a:prstGeom>
        </p:spPr>
        <p:txBody>
          <a:bodyPr vert="horz" wrap="square" lIns="0" tIns="83820" rIns="0" bIns="0" rtlCol="0">
            <a:spAutoFit/>
          </a:bodyPr>
          <a:lstStyle/>
          <a:p>
            <a:pPr marL="12700" marR="5080">
              <a:lnSpc>
                <a:spcPts val="4430"/>
              </a:lnSpc>
              <a:spcBef>
                <a:spcPts val="660"/>
              </a:spcBef>
            </a:pPr>
            <a:r>
              <a:rPr lang="en-US" sz="4100" spc="-195" dirty="0">
                <a:solidFill>
                  <a:srgbClr val="000000"/>
                </a:solidFill>
              </a:rPr>
              <a:t>Mid-session</a:t>
            </a:r>
            <a:r>
              <a:rPr sz="4100" spc="-195" dirty="0">
                <a:solidFill>
                  <a:srgbClr val="000000"/>
                </a:solidFill>
              </a:rPr>
              <a:t> </a:t>
            </a:r>
            <a:r>
              <a:rPr sz="4100" spc="-290" dirty="0">
                <a:solidFill>
                  <a:srgbClr val="000000"/>
                </a:solidFill>
              </a:rPr>
              <a:t>act</a:t>
            </a:r>
            <a:r>
              <a:rPr sz="4100" spc="-195" dirty="0">
                <a:solidFill>
                  <a:srgbClr val="000000"/>
                </a:solidFill>
              </a:rPr>
              <a:t>i</a:t>
            </a:r>
            <a:r>
              <a:rPr sz="4100" spc="-295" dirty="0">
                <a:solidFill>
                  <a:srgbClr val="000000"/>
                </a:solidFill>
              </a:rPr>
              <a:t>v</a:t>
            </a:r>
            <a:r>
              <a:rPr sz="4100" spc="-190" dirty="0">
                <a:solidFill>
                  <a:srgbClr val="000000"/>
                </a:solidFill>
              </a:rPr>
              <a:t>i</a:t>
            </a:r>
            <a:r>
              <a:rPr sz="4100" spc="-245" dirty="0">
                <a:solidFill>
                  <a:srgbClr val="000000"/>
                </a:solidFill>
              </a:rPr>
              <a:t>ty</a:t>
            </a:r>
            <a:endParaRPr sz="4100" dirty="0"/>
          </a:p>
        </p:txBody>
      </p:sp>
      <p:grpSp>
        <p:nvGrpSpPr>
          <p:cNvPr id="3" name="object 3"/>
          <p:cNvGrpSpPr/>
          <p:nvPr/>
        </p:nvGrpSpPr>
        <p:grpSpPr>
          <a:xfrm>
            <a:off x="3512132" y="751141"/>
            <a:ext cx="123189" cy="3402329"/>
            <a:chOff x="3512132" y="751141"/>
            <a:chExt cx="123189" cy="3402329"/>
          </a:xfrm>
        </p:grpSpPr>
        <p:sp>
          <p:nvSpPr>
            <p:cNvPr id="4" name="object 4"/>
            <p:cNvSpPr/>
            <p:nvPr/>
          </p:nvSpPr>
          <p:spPr>
            <a:xfrm>
              <a:off x="3567242" y="771779"/>
              <a:ext cx="53340" cy="3361054"/>
            </a:xfrm>
            <a:custGeom>
              <a:avLst/>
              <a:gdLst/>
              <a:ahLst/>
              <a:cxnLst/>
              <a:rect l="l" t="t" r="r" b="b"/>
              <a:pathLst>
                <a:path w="53339" h="3361054">
                  <a:moveTo>
                    <a:pt x="10863" y="1552248"/>
                  </a:moveTo>
                  <a:lnTo>
                    <a:pt x="10205" y="1565420"/>
                  </a:lnTo>
                  <a:lnTo>
                    <a:pt x="8266" y="1600722"/>
                  </a:lnTo>
                  <a:lnTo>
                    <a:pt x="6536" y="1635521"/>
                  </a:lnTo>
                  <a:lnTo>
                    <a:pt x="5272" y="1671879"/>
                  </a:lnTo>
                  <a:lnTo>
                    <a:pt x="4730" y="1711856"/>
                  </a:lnTo>
                  <a:lnTo>
                    <a:pt x="5167" y="1757515"/>
                  </a:lnTo>
                  <a:lnTo>
                    <a:pt x="6840" y="1810917"/>
                  </a:lnTo>
                  <a:lnTo>
                    <a:pt x="10005" y="1874123"/>
                  </a:lnTo>
                  <a:lnTo>
                    <a:pt x="14918" y="1949196"/>
                  </a:lnTo>
                  <a:lnTo>
                    <a:pt x="24249" y="2013397"/>
                  </a:lnTo>
                  <a:lnTo>
                    <a:pt x="31129" y="2077122"/>
                  </a:lnTo>
                  <a:lnTo>
                    <a:pt x="35816" y="2139989"/>
                  </a:lnTo>
                  <a:lnTo>
                    <a:pt x="38567" y="2201616"/>
                  </a:lnTo>
                  <a:lnTo>
                    <a:pt x="39641" y="2261620"/>
                  </a:lnTo>
                  <a:lnTo>
                    <a:pt x="39296" y="2319621"/>
                  </a:lnTo>
                  <a:lnTo>
                    <a:pt x="37791" y="2375236"/>
                  </a:lnTo>
                  <a:lnTo>
                    <a:pt x="35382" y="2428084"/>
                  </a:lnTo>
                  <a:lnTo>
                    <a:pt x="32329" y="2477783"/>
                  </a:lnTo>
                  <a:lnTo>
                    <a:pt x="28888" y="2523950"/>
                  </a:lnTo>
                  <a:lnTo>
                    <a:pt x="25320" y="2566205"/>
                  </a:lnTo>
                  <a:lnTo>
                    <a:pt x="21880" y="2604166"/>
                  </a:lnTo>
                  <a:lnTo>
                    <a:pt x="18828" y="2637450"/>
                  </a:lnTo>
                  <a:lnTo>
                    <a:pt x="16421" y="2665676"/>
                  </a:lnTo>
                  <a:lnTo>
                    <a:pt x="14918" y="2688463"/>
                  </a:lnTo>
                  <a:lnTo>
                    <a:pt x="9049" y="2721994"/>
                  </a:lnTo>
                  <a:lnTo>
                    <a:pt x="5794" y="2756923"/>
                  </a:lnTo>
                  <a:lnTo>
                    <a:pt x="4728" y="2793456"/>
                  </a:lnTo>
                  <a:lnTo>
                    <a:pt x="5421" y="2831801"/>
                  </a:lnTo>
                  <a:lnTo>
                    <a:pt x="7446" y="2872165"/>
                  </a:lnTo>
                  <a:lnTo>
                    <a:pt x="10373" y="2914757"/>
                  </a:lnTo>
                  <a:lnTo>
                    <a:pt x="13775" y="2959782"/>
                  </a:lnTo>
                  <a:lnTo>
                    <a:pt x="17224" y="3007449"/>
                  </a:lnTo>
                  <a:lnTo>
                    <a:pt x="20292" y="3057966"/>
                  </a:lnTo>
                  <a:lnTo>
                    <a:pt x="22550" y="3111539"/>
                  </a:lnTo>
                  <a:lnTo>
                    <a:pt x="23569" y="3168376"/>
                  </a:lnTo>
                  <a:lnTo>
                    <a:pt x="22923" y="3228685"/>
                  </a:lnTo>
                  <a:lnTo>
                    <a:pt x="20182" y="3292673"/>
                  </a:lnTo>
                  <a:lnTo>
                    <a:pt x="14918" y="3360547"/>
                  </a:lnTo>
                  <a:lnTo>
                    <a:pt x="19744" y="3360305"/>
                  </a:lnTo>
                  <a:lnTo>
                    <a:pt x="25586" y="3359645"/>
                  </a:lnTo>
                  <a:lnTo>
                    <a:pt x="28786" y="3359645"/>
                  </a:lnTo>
                  <a:lnTo>
                    <a:pt x="33975" y="3328738"/>
                  </a:lnTo>
                  <a:lnTo>
                    <a:pt x="38036" y="3290843"/>
                  </a:lnTo>
                  <a:lnTo>
                    <a:pt x="40936" y="3247617"/>
                  </a:lnTo>
                  <a:lnTo>
                    <a:pt x="42796" y="3199814"/>
                  </a:lnTo>
                  <a:lnTo>
                    <a:pt x="43733" y="3148187"/>
                  </a:lnTo>
                  <a:lnTo>
                    <a:pt x="43868" y="3093493"/>
                  </a:lnTo>
                  <a:lnTo>
                    <a:pt x="43320" y="3036483"/>
                  </a:lnTo>
                  <a:lnTo>
                    <a:pt x="42207" y="2977915"/>
                  </a:lnTo>
                  <a:lnTo>
                    <a:pt x="40650" y="2918540"/>
                  </a:lnTo>
                  <a:lnTo>
                    <a:pt x="38766" y="2859115"/>
                  </a:lnTo>
                  <a:lnTo>
                    <a:pt x="36676" y="2800393"/>
                  </a:lnTo>
                  <a:lnTo>
                    <a:pt x="34499" y="2743128"/>
                  </a:lnTo>
                  <a:lnTo>
                    <a:pt x="32353" y="2688076"/>
                  </a:lnTo>
                  <a:lnTo>
                    <a:pt x="30359" y="2635990"/>
                  </a:lnTo>
                  <a:lnTo>
                    <a:pt x="28634" y="2587625"/>
                  </a:lnTo>
                  <a:lnTo>
                    <a:pt x="35360" y="2532016"/>
                  </a:lnTo>
                  <a:lnTo>
                    <a:pt x="41045" y="2479481"/>
                  </a:lnTo>
                  <a:lnTo>
                    <a:pt x="45668" y="2429477"/>
                  </a:lnTo>
                  <a:lnTo>
                    <a:pt x="49205" y="2381460"/>
                  </a:lnTo>
                  <a:lnTo>
                    <a:pt x="51637" y="2334888"/>
                  </a:lnTo>
                  <a:lnTo>
                    <a:pt x="52940" y="2289219"/>
                  </a:lnTo>
                  <a:lnTo>
                    <a:pt x="53093" y="2243908"/>
                  </a:lnTo>
                  <a:lnTo>
                    <a:pt x="52074" y="2198415"/>
                  </a:lnTo>
                  <a:lnTo>
                    <a:pt x="49861" y="2152195"/>
                  </a:lnTo>
                  <a:lnTo>
                    <a:pt x="46432" y="2104705"/>
                  </a:lnTo>
                  <a:lnTo>
                    <a:pt x="41766" y="2055404"/>
                  </a:lnTo>
                  <a:lnTo>
                    <a:pt x="35841" y="2003749"/>
                  </a:lnTo>
                  <a:lnTo>
                    <a:pt x="28634" y="1949196"/>
                  </a:lnTo>
                  <a:lnTo>
                    <a:pt x="28737" y="1902247"/>
                  </a:lnTo>
                  <a:lnTo>
                    <a:pt x="27519" y="1852202"/>
                  </a:lnTo>
                  <a:lnTo>
                    <a:pt x="25282" y="1799696"/>
                  </a:lnTo>
                  <a:lnTo>
                    <a:pt x="22326" y="1745369"/>
                  </a:lnTo>
                  <a:lnTo>
                    <a:pt x="18954" y="1689857"/>
                  </a:lnTo>
                  <a:lnTo>
                    <a:pt x="15467" y="1633799"/>
                  </a:lnTo>
                  <a:lnTo>
                    <a:pt x="12166" y="1577832"/>
                  </a:lnTo>
                  <a:lnTo>
                    <a:pt x="10863" y="1552248"/>
                  </a:lnTo>
                  <a:close/>
                </a:path>
                <a:path w="53339" h="3361054">
                  <a:moveTo>
                    <a:pt x="28786" y="3359645"/>
                  </a:moveTo>
                  <a:lnTo>
                    <a:pt x="25586" y="3359645"/>
                  </a:lnTo>
                  <a:lnTo>
                    <a:pt x="28634" y="3360547"/>
                  </a:lnTo>
                  <a:lnTo>
                    <a:pt x="28786" y="3359645"/>
                  </a:lnTo>
                  <a:close/>
                </a:path>
                <a:path w="53339" h="3361054">
                  <a:moveTo>
                    <a:pt x="10064" y="1310966"/>
                  </a:moveTo>
                  <a:lnTo>
                    <a:pt x="9005" y="1321694"/>
                  </a:lnTo>
                  <a:lnTo>
                    <a:pt x="6854" y="1367636"/>
                  </a:lnTo>
                  <a:lnTo>
                    <a:pt x="6395" y="1416859"/>
                  </a:lnTo>
                  <a:lnTo>
                    <a:pt x="7329" y="1468724"/>
                  </a:lnTo>
                  <a:lnTo>
                    <a:pt x="9353" y="1522594"/>
                  </a:lnTo>
                  <a:lnTo>
                    <a:pt x="10863" y="1552248"/>
                  </a:lnTo>
                  <a:lnTo>
                    <a:pt x="12097" y="1527554"/>
                  </a:lnTo>
                  <a:lnTo>
                    <a:pt x="13684" y="1485060"/>
                  </a:lnTo>
                  <a:lnTo>
                    <a:pt x="14710" y="1435880"/>
                  </a:lnTo>
                  <a:lnTo>
                    <a:pt x="14918" y="1377950"/>
                  </a:lnTo>
                  <a:lnTo>
                    <a:pt x="10675" y="1326045"/>
                  </a:lnTo>
                  <a:lnTo>
                    <a:pt x="10064" y="1310966"/>
                  </a:lnTo>
                  <a:close/>
                </a:path>
                <a:path w="53339" h="3361054">
                  <a:moveTo>
                    <a:pt x="22181" y="908033"/>
                  </a:moveTo>
                  <a:lnTo>
                    <a:pt x="21767" y="932420"/>
                  </a:lnTo>
                  <a:lnTo>
                    <a:pt x="19809" y="983484"/>
                  </a:lnTo>
                  <a:lnTo>
                    <a:pt x="17198" y="1033167"/>
                  </a:lnTo>
                  <a:lnTo>
                    <a:pt x="14343" y="1081894"/>
                  </a:lnTo>
                  <a:lnTo>
                    <a:pt x="11651" y="1130090"/>
                  </a:lnTo>
                  <a:lnTo>
                    <a:pt x="9531" y="1178178"/>
                  </a:lnTo>
                  <a:lnTo>
                    <a:pt x="8389" y="1226583"/>
                  </a:lnTo>
                  <a:lnTo>
                    <a:pt x="8635" y="1275731"/>
                  </a:lnTo>
                  <a:lnTo>
                    <a:pt x="10064" y="1310966"/>
                  </a:lnTo>
                  <a:lnTo>
                    <a:pt x="13152" y="1279670"/>
                  </a:lnTo>
                  <a:lnTo>
                    <a:pt x="19594" y="1242202"/>
                  </a:lnTo>
                  <a:lnTo>
                    <a:pt x="28634" y="1209929"/>
                  </a:lnTo>
                  <a:lnTo>
                    <a:pt x="31257" y="1159961"/>
                  </a:lnTo>
                  <a:lnTo>
                    <a:pt x="31499" y="1107617"/>
                  </a:lnTo>
                  <a:lnTo>
                    <a:pt x="29981" y="1053559"/>
                  </a:lnTo>
                  <a:lnTo>
                    <a:pt x="27320" y="998446"/>
                  </a:lnTo>
                  <a:lnTo>
                    <a:pt x="24135" y="942937"/>
                  </a:lnTo>
                  <a:lnTo>
                    <a:pt x="22181" y="908033"/>
                  </a:lnTo>
                  <a:close/>
                </a:path>
                <a:path w="53339" h="3361054">
                  <a:moveTo>
                    <a:pt x="18196" y="748022"/>
                  </a:moveTo>
                  <a:lnTo>
                    <a:pt x="17615" y="780642"/>
                  </a:lnTo>
                  <a:lnTo>
                    <a:pt x="18664" y="833375"/>
                  </a:lnTo>
                  <a:lnTo>
                    <a:pt x="21043" y="887694"/>
                  </a:lnTo>
                  <a:lnTo>
                    <a:pt x="22181" y="908033"/>
                  </a:lnTo>
                  <a:lnTo>
                    <a:pt x="22665" y="879551"/>
                  </a:lnTo>
                  <a:lnTo>
                    <a:pt x="22095" y="824451"/>
                  </a:lnTo>
                  <a:lnTo>
                    <a:pt x="19649" y="766698"/>
                  </a:lnTo>
                  <a:lnTo>
                    <a:pt x="18196" y="748022"/>
                  </a:lnTo>
                  <a:close/>
                </a:path>
                <a:path w="53339" h="3361054">
                  <a:moveTo>
                    <a:pt x="17966" y="0"/>
                  </a:moveTo>
                  <a:lnTo>
                    <a:pt x="14918" y="126"/>
                  </a:lnTo>
                  <a:lnTo>
                    <a:pt x="20196" y="49925"/>
                  </a:lnTo>
                  <a:lnTo>
                    <a:pt x="22603" y="99356"/>
                  </a:lnTo>
                  <a:lnTo>
                    <a:pt x="22653" y="148535"/>
                  </a:lnTo>
                  <a:lnTo>
                    <a:pt x="20861" y="197579"/>
                  </a:lnTo>
                  <a:lnTo>
                    <a:pt x="17743" y="246601"/>
                  </a:lnTo>
                  <a:lnTo>
                    <a:pt x="13812" y="295717"/>
                  </a:lnTo>
                  <a:lnTo>
                    <a:pt x="9584" y="345043"/>
                  </a:lnTo>
                  <a:lnTo>
                    <a:pt x="5575" y="394693"/>
                  </a:lnTo>
                  <a:lnTo>
                    <a:pt x="2297" y="444783"/>
                  </a:lnTo>
                  <a:lnTo>
                    <a:pt x="267" y="495428"/>
                  </a:lnTo>
                  <a:lnTo>
                    <a:pt x="0" y="546744"/>
                  </a:lnTo>
                  <a:lnTo>
                    <a:pt x="2009" y="598845"/>
                  </a:lnTo>
                  <a:lnTo>
                    <a:pt x="6810" y="651847"/>
                  </a:lnTo>
                  <a:lnTo>
                    <a:pt x="14918" y="705866"/>
                  </a:lnTo>
                  <a:lnTo>
                    <a:pt x="18196" y="748022"/>
                  </a:lnTo>
                  <a:lnTo>
                    <a:pt x="18515" y="730154"/>
                  </a:lnTo>
                  <a:lnTo>
                    <a:pt x="21982" y="682572"/>
                  </a:lnTo>
                  <a:lnTo>
                    <a:pt x="28634" y="638556"/>
                  </a:lnTo>
                  <a:lnTo>
                    <a:pt x="38621" y="601778"/>
                  </a:lnTo>
                  <a:lnTo>
                    <a:pt x="45563" y="559683"/>
                  </a:lnTo>
                  <a:lnTo>
                    <a:pt x="49835" y="513158"/>
                  </a:lnTo>
                  <a:lnTo>
                    <a:pt x="51815" y="463095"/>
                  </a:lnTo>
                  <a:lnTo>
                    <a:pt x="51879" y="410382"/>
                  </a:lnTo>
                  <a:lnTo>
                    <a:pt x="50405" y="355911"/>
                  </a:lnTo>
                  <a:lnTo>
                    <a:pt x="47768" y="300572"/>
                  </a:lnTo>
                  <a:lnTo>
                    <a:pt x="44346" y="245253"/>
                  </a:lnTo>
                  <a:lnTo>
                    <a:pt x="40515" y="190845"/>
                  </a:lnTo>
                  <a:lnTo>
                    <a:pt x="36652" y="138239"/>
                  </a:lnTo>
                  <a:lnTo>
                    <a:pt x="33133" y="88324"/>
                  </a:lnTo>
                  <a:lnTo>
                    <a:pt x="30335" y="41990"/>
                  </a:lnTo>
                  <a:lnTo>
                    <a:pt x="28686" y="1397"/>
                  </a:lnTo>
                  <a:lnTo>
                    <a:pt x="23046" y="1397"/>
                  </a:lnTo>
                  <a:lnTo>
                    <a:pt x="17966" y="0"/>
                  </a:lnTo>
                  <a:close/>
                </a:path>
                <a:path w="53339" h="3361054">
                  <a:moveTo>
                    <a:pt x="28634" y="126"/>
                  </a:moveTo>
                  <a:lnTo>
                    <a:pt x="23046" y="1397"/>
                  </a:lnTo>
                  <a:lnTo>
                    <a:pt x="28686" y="1397"/>
                  </a:lnTo>
                  <a:lnTo>
                    <a:pt x="28634" y="126"/>
                  </a:lnTo>
                  <a:close/>
                </a:path>
              </a:pathLst>
            </a:custGeom>
            <a:solidFill>
              <a:srgbClr val="EC7C30"/>
            </a:solidFill>
          </p:spPr>
          <p:txBody>
            <a:bodyPr wrap="square" lIns="0" tIns="0" rIns="0" bIns="0" rtlCol="0"/>
            <a:lstStyle/>
            <a:p>
              <a:endParaRPr dirty="0"/>
            </a:p>
          </p:txBody>
        </p:sp>
        <p:sp>
          <p:nvSpPr>
            <p:cNvPr id="5" name="object 5"/>
            <p:cNvSpPr/>
            <p:nvPr/>
          </p:nvSpPr>
          <p:spPr>
            <a:xfrm>
              <a:off x="3532769" y="771779"/>
              <a:ext cx="81915" cy="3361054"/>
            </a:xfrm>
            <a:custGeom>
              <a:avLst/>
              <a:gdLst/>
              <a:ahLst/>
              <a:cxnLst/>
              <a:rect l="l" t="t" r="r" b="b"/>
              <a:pathLst>
                <a:path w="81914" h="3361054">
                  <a:moveTo>
                    <a:pt x="63108" y="126"/>
                  </a:moveTo>
                  <a:lnTo>
                    <a:pt x="61893" y="46112"/>
                  </a:lnTo>
                  <a:lnTo>
                    <a:pt x="62570" y="95256"/>
                  </a:lnTo>
                  <a:lnTo>
                    <a:pt x="64679" y="146839"/>
                  </a:lnTo>
                  <a:lnTo>
                    <a:pt x="67759" y="200141"/>
                  </a:lnTo>
                  <a:lnTo>
                    <a:pt x="71349" y="254444"/>
                  </a:lnTo>
                  <a:lnTo>
                    <a:pt x="74987" y="309028"/>
                  </a:lnTo>
                  <a:lnTo>
                    <a:pt x="78214" y="363173"/>
                  </a:lnTo>
                  <a:lnTo>
                    <a:pt x="80568" y="416161"/>
                  </a:lnTo>
                  <a:lnTo>
                    <a:pt x="81587" y="467271"/>
                  </a:lnTo>
                  <a:lnTo>
                    <a:pt x="80812" y="515785"/>
                  </a:lnTo>
                  <a:lnTo>
                    <a:pt x="77781" y="560984"/>
                  </a:lnTo>
                  <a:lnTo>
                    <a:pt x="72033" y="602147"/>
                  </a:lnTo>
                  <a:lnTo>
                    <a:pt x="63108" y="638556"/>
                  </a:lnTo>
                  <a:lnTo>
                    <a:pt x="57575" y="668246"/>
                  </a:lnTo>
                  <a:lnTo>
                    <a:pt x="54857" y="705336"/>
                  </a:lnTo>
                  <a:lnTo>
                    <a:pt x="54462" y="748680"/>
                  </a:lnTo>
                  <a:lnTo>
                    <a:pt x="55899" y="797134"/>
                  </a:lnTo>
                  <a:lnTo>
                    <a:pt x="58678" y="849550"/>
                  </a:lnTo>
                  <a:lnTo>
                    <a:pt x="62308" y="904785"/>
                  </a:lnTo>
                  <a:lnTo>
                    <a:pt x="66299" y="961691"/>
                  </a:lnTo>
                  <a:lnTo>
                    <a:pt x="70159" y="1019125"/>
                  </a:lnTo>
                  <a:lnTo>
                    <a:pt x="73399" y="1075939"/>
                  </a:lnTo>
                  <a:lnTo>
                    <a:pt x="75526" y="1130990"/>
                  </a:lnTo>
                  <a:lnTo>
                    <a:pt x="76052" y="1183130"/>
                  </a:lnTo>
                  <a:lnTo>
                    <a:pt x="74485" y="1231216"/>
                  </a:lnTo>
                  <a:lnTo>
                    <a:pt x="70333" y="1274101"/>
                  </a:lnTo>
                  <a:lnTo>
                    <a:pt x="63108" y="1310640"/>
                  </a:lnTo>
                  <a:lnTo>
                    <a:pt x="59308" y="1329396"/>
                  </a:lnTo>
                  <a:lnTo>
                    <a:pt x="57989" y="1355764"/>
                  </a:lnTo>
                  <a:lnTo>
                    <a:pt x="58677" y="1389058"/>
                  </a:lnTo>
                  <a:lnTo>
                    <a:pt x="60897" y="1428593"/>
                  </a:lnTo>
                  <a:lnTo>
                    <a:pt x="64176" y="1473682"/>
                  </a:lnTo>
                  <a:lnTo>
                    <a:pt x="68040" y="1523641"/>
                  </a:lnTo>
                  <a:lnTo>
                    <a:pt x="72014" y="1577784"/>
                  </a:lnTo>
                  <a:lnTo>
                    <a:pt x="75624" y="1635426"/>
                  </a:lnTo>
                  <a:lnTo>
                    <a:pt x="78397" y="1695882"/>
                  </a:lnTo>
                  <a:lnTo>
                    <a:pt x="79859" y="1758466"/>
                  </a:lnTo>
                  <a:lnTo>
                    <a:pt x="79534" y="1822493"/>
                  </a:lnTo>
                  <a:lnTo>
                    <a:pt x="76950" y="1887278"/>
                  </a:lnTo>
                  <a:lnTo>
                    <a:pt x="71633" y="1952135"/>
                  </a:lnTo>
                  <a:lnTo>
                    <a:pt x="63108" y="2016379"/>
                  </a:lnTo>
                  <a:lnTo>
                    <a:pt x="61727" y="2076339"/>
                  </a:lnTo>
                  <a:lnTo>
                    <a:pt x="60715" y="2131296"/>
                  </a:lnTo>
                  <a:lnTo>
                    <a:pt x="60033" y="2182135"/>
                  </a:lnTo>
                  <a:lnTo>
                    <a:pt x="59642" y="2229737"/>
                  </a:lnTo>
                  <a:lnTo>
                    <a:pt x="59503" y="2274987"/>
                  </a:lnTo>
                  <a:lnTo>
                    <a:pt x="59576" y="2318767"/>
                  </a:lnTo>
                  <a:lnTo>
                    <a:pt x="59822" y="2361961"/>
                  </a:lnTo>
                  <a:lnTo>
                    <a:pt x="60202" y="2405453"/>
                  </a:lnTo>
                  <a:lnTo>
                    <a:pt x="60677" y="2450126"/>
                  </a:lnTo>
                  <a:lnTo>
                    <a:pt x="61208" y="2496862"/>
                  </a:lnTo>
                  <a:lnTo>
                    <a:pt x="61756" y="2546547"/>
                  </a:lnTo>
                  <a:lnTo>
                    <a:pt x="62281" y="2600062"/>
                  </a:lnTo>
                  <a:lnTo>
                    <a:pt x="62745" y="2658291"/>
                  </a:lnTo>
                  <a:lnTo>
                    <a:pt x="63108" y="2722118"/>
                  </a:lnTo>
                  <a:lnTo>
                    <a:pt x="56382" y="2783270"/>
                  </a:lnTo>
                  <a:lnTo>
                    <a:pt x="51788" y="2840868"/>
                  </a:lnTo>
                  <a:lnTo>
                    <a:pt x="49051" y="2895335"/>
                  </a:lnTo>
                  <a:lnTo>
                    <a:pt x="47893" y="2947091"/>
                  </a:lnTo>
                  <a:lnTo>
                    <a:pt x="48041" y="2996559"/>
                  </a:lnTo>
                  <a:lnTo>
                    <a:pt x="49218" y="3044160"/>
                  </a:lnTo>
                  <a:lnTo>
                    <a:pt x="51148" y="3090317"/>
                  </a:lnTo>
                  <a:lnTo>
                    <a:pt x="53556" y="3135451"/>
                  </a:lnTo>
                  <a:lnTo>
                    <a:pt x="56166" y="3179984"/>
                  </a:lnTo>
                  <a:lnTo>
                    <a:pt x="58701" y="3224338"/>
                  </a:lnTo>
                  <a:lnTo>
                    <a:pt x="60887" y="3268935"/>
                  </a:lnTo>
                  <a:lnTo>
                    <a:pt x="62448" y="3314198"/>
                  </a:lnTo>
                  <a:lnTo>
                    <a:pt x="63108" y="3360547"/>
                  </a:lnTo>
                  <a:lnTo>
                    <a:pt x="59552" y="3360039"/>
                  </a:lnTo>
                  <a:lnTo>
                    <a:pt x="53202" y="3360356"/>
                  </a:lnTo>
                  <a:lnTo>
                    <a:pt x="49392" y="3360547"/>
                  </a:lnTo>
                  <a:lnTo>
                    <a:pt x="53032" y="3299302"/>
                  </a:lnTo>
                  <a:lnTo>
                    <a:pt x="55735" y="3243251"/>
                  </a:lnTo>
                  <a:lnTo>
                    <a:pt x="57597" y="3191589"/>
                  </a:lnTo>
                  <a:lnTo>
                    <a:pt x="58715" y="3143512"/>
                  </a:lnTo>
                  <a:lnTo>
                    <a:pt x="59185" y="3098216"/>
                  </a:lnTo>
                  <a:lnTo>
                    <a:pt x="59103" y="3054897"/>
                  </a:lnTo>
                  <a:lnTo>
                    <a:pt x="58565" y="3012750"/>
                  </a:lnTo>
                  <a:lnTo>
                    <a:pt x="57667" y="2970972"/>
                  </a:lnTo>
                  <a:lnTo>
                    <a:pt x="56506" y="2928758"/>
                  </a:lnTo>
                  <a:lnTo>
                    <a:pt x="55177" y="2885303"/>
                  </a:lnTo>
                  <a:lnTo>
                    <a:pt x="53778" y="2839804"/>
                  </a:lnTo>
                  <a:lnTo>
                    <a:pt x="52403" y="2791456"/>
                  </a:lnTo>
                  <a:lnTo>
                    <a:pt x="51150" y="2739456"/>
                  </a:lnTo>
                  <a:lnTo>
                    <a:pt x="50114" y="2682998"/>
                  </a:lnTo>
                  <a:lnTo>
                    <a:pt x="49392" y="2621280"/>
                  </a:lnTo>
                  <a:lnTo>
                    <a:pt x="45229" y="2557786"/>
                  </a:lnTo>
                  <a:lnTo>
                    <a:pt x="41590" y="2498844"/>
                  </a:lnTo>
                  <a:lnTo>
                    <a:pt x="38492" y="2443873"/>
                  </a:lnTo>
                  <a:lnTo>
                    <a:pt x="35951" y="2392289"/>
                  </a:lnTo>
                  <a:lnTo>
                    <a:pt x="33983" y="2343512"/>
                  </a:lnTo>
                  <a:lnTo>
                    <a:pt x="32603" y="2296958"/>
                  </a:lnTo>
                  <a:lnTo>
                    <a:pt x="31830" y="2252046"/>
                  </a:lnTo>
                  <a:lnTo>
                    <a:pt x="31678" y="2208194"/>
                  </a:lnTo>
                  <a:lnTo>
                    <a:pt x="32165" y="2164820"/>
                  </a:lnTo>
                  <a:lnTo>
                    <a:pt x="33305" y="2121342"/>
                  </a:lnTo>
                  <a:lnTo>
                    <a:pt x="35116" y="2077177"/>
                  </a:lnTo>
                  <a:lnTo>
                    <a:pt x="37614" y="2031743"/>
                  </a:lnTo>
                  <a:lnTo>
                    <a:pt x="40815" y="1984460"/>
                  </a:lnTo>
                  <a:lnTo>
                    <a:pt x="44736" y="1934743"/>
                  </a:lnTo>
                  <a:lnTo>
                    <a:pt x="49392" y="1882013"/>
                  </a:lnTo>
                  <a:lnTo>
                    <a:pt x="54045" y="1816743"/>
                  </a:lnTo>
                  <a:lnTo>
                    <a:pt x="57972" y="1755987"/>
                  </a:lnTo>
                  <a:lnTo>
                    <a:pt x="61160" y="1699129"/>
                  </a:lnTo>
                  <a:lnTo>
                    <a:pt x="63595" y="1645557"/>
                  </a:lnTo>
                  <a:lnTo>
                    <a:pt x="65263" y="1594655"/>
                  </a:lnTo>
                  <a:lnTo>
                    <a:pt x="66151" y="1545810"/>
                  </a:lnTo>
                  <a:lnTo>
                    <a:pt x="66246" y="1498409"/>
                  </a:lnTo>
                  <a:lnTo>
                    <a:pt x="65534" y="1451837"/>
                  </a:lnTo>
                  <a:lnTo>
                    <a:pt x="64001" y="1405480"/>
                  </a:lnTo>
                  <a:lnTo>
                    <a:pt x="61633" y="1358725"/>
                  </a:lnTo>
                  <a:lnTo>
                    <a:pt x="58419" y="1310957"/>
                  </a:lnTo>
                  <a:lnTo>
                    <a:pt x="54343" y="1261563"/>
                  </a:lnTo>
                  <a:lnTo>
                    <a:pt x="49392" y="1209929"/>
                  </a:lnTo>
                  <a:lnTo>
                    <a:pt x="45494" y="1178668"/>
                  </a:lnTo>
                  <a:lnTo>
                    <a:pt x="41318" y="1143133"/>
                  </a:lnTo>
                  <a:lnTo>
                    <a:pt x="36948" y="1103678"/>
                  </a:lnTo>
                  <a:lnTo>
                    <a:pt x="32467" y="1060659"/>
                  </a:lnTo>
                  <a:lnTo>
                    <a:pt x="27961" y="1014432"/>
                  </a:lnTo>
                  <a:lnTo>
                    <a:pt x="23514" y="965354"/>
                  </a:lnTo>
                  <a:lnTo>
                    <a:pt x="19208" y="913781"/>
                  </a:lnTo>
                  <a:lnTo>
                    <a:pt x="15130" y="860067"/>
                  </a:lnTo>
                  <a:lnTo>
                    <a:pt x="11363" y="804570"/>
                  </a:lnTo>
                  <a:lnTo>
                    <a:pt x="7990" y="747645"/>
                  </a:lnTo>
                  <a:lnTo>
                    <a:pt x="5097" y="689648"/>
                  </a:lnTo>
                  <a:lnTo>
                    <a:pt x="2767" y="630935"/>
                  </a:lnTo>
                  <a:lnTo>
                    <a:pt x="1085" y="571863"/>
                  </a:lnTo>
                  <a:lnTo>
                    <a:pt x="134" y="512787"/>
                  </a:lnTo>
                  <a:lnTo>
                    <a:pt x="0" y="454063"/>
                  </a:lnTo>
                  <a:lnTo>
                    <a:pt x="765" y="396047"/>
                  </a:lnTo>
                  <a:lnTo>
                    <a:pt x="2515" y="339095"/>
                  </a:lnTo>
                  <a:lnTo>
                    <a:pt x="5333" y="283563"/>
                  </a:lnTo>
                  <a:lnTo>
                    <a:pt x="9303" y="229807"/>
                  </a:lnTo>
                  <a:lnTo>
                    <a:pt x="14511" y="178183"/>
                  </a:lnTo>
                  <a:lnTo>
                    <a:pt x="21039" y="129047"/>
                  </a:lnTo>
                  <a:lnTo>
                    <a:pt x="28973" y="82755"/>
                  </a:lnTo>
                  <a:lnTo>
                    <a:pt x="38396" y="39663"/>
                  </a:lnTo>
                  <a:lnTo>
                    <a:pt x="49392" y="126"/>
                  </a:lnTo>
                  <a:lnTo>
                    <a:pt x="53583" y="254"/>
                  </a:lnTo>
                  <a:lnTo>
                    <a:pt x="58536" y="0"/>
                  </a:lnTo>
                  <a:lnTo>
                    <a:pt x="63108" y="126"/>
                  </a:lnTo>
                  <a:close/>
                </a:path>
              </a:pathLst>
            </a:custGeom>
            <a:ln w="41274">
              <a:solidFill>
                <a:srgbClr val="EC7C30"/>
              </a:solidFill>
            </a:ln>
          </p:spPr>
          <p:txBody>
            <a:bodyPr wrap="square" lIns="0" tIns="0" rIns="0" bIns="0" rtlCol="0"/>
            <a:lstStyle/>
            <a:p>
              <a:endParaRPr dirty="0"/>
            </a:p>
          </p:txBody>
        </p:sp>
      </p:grpSp>
      <p:sp>
        <p:nvSpPr>
          <p:cNvPr id="6" name="object 6"/>
          <p:cNvSpPr txBox="1"/>
          <p:nvPr/>
        </p:nvSpPr>
        <p:spPr>
          <a:xfrm>
            <a:off x="3924046" y="2089785"/>
            <a:ext cx="4915154" cy="500137"/>
          </a:xfrm>
          <a:prstGeom prst="rect">
            <a:avLst/>
          </a:prstGeom>
        </p:spPr>
        <p:txBody>
          <a:bodyPr vert="horz" wrap="square" lIns="0" tIns="12700" rIns="0" bIns="0" rtlCol="0">
            <a:spAutoFit/>
          </a:bodyPr>
          <a:lstStyle/>
          <a:p>
            <a:pPr marL="12700">
              <a:lnSpc>
                <a:spcPts val="1939"/>
              </a:lnSpc>
              <a:spcBef>
                <a:spcPts val="100"/>
              </a:spcBef>
              <a:buSzPct val="105882"/>
              <a:tabLst>
                <a:tab pos="240665" algn="l"/>
                <a:tab pos="241300" algn="l"/>
              </a:tabLst>
            </a:pPr>
            <a:r>
              <a:rPr lang="en-US" sz="1700" b="1" spc="-5" dirty="0">
                <a:latin typeface="Trebuchet MS" panose="020B0703020202090204" pitchFamily="34" charset="0"/>
                <a:cs typeface="Carlito"/>
              </a:rPr>
              <a:t>Discussion: </a:t>
            </a:r>
            <a:r>
              <a:rPr sz="1700" spc="-5" dirty="0">
                <a:latin typeface="Trebuchet MS" panose="020B0703020202090204" pitchFamily="34" charset="0"/>
                <a:cs typeface="Carlito"/>
              </a:rPr>
              <a:t>Can </a:t>
            </a:r>
            <a:r>
              <a:rPr sz="1700" spc="-10" dirty="0">
                <a:latin typeface="Trebuchet MS" panose="020B0703020202090204" pitchFamily="34" charset="0"/>
                <a:cs typeface="Carlito"/>
              </a:rPr>
              <a:t>you </a:t>
            </a:r>
            <a:r>
              <a:rPr sz="1700" dirty="0">
                <a:latin typeface="Trebuchet MS" panose="020B0703020202090204" pitchFamily="34" charset="0"/>
                <a:cs typeface="Carlito"/>
              </a:rPr>
              <a:t>think </a:t>
            </a:r>
            <a:r>
              <a:rPr sz="1700" spc="-5" dirty="0">
                <a:latin typeface="Trebuchet MS" panose="020B0703020202090204" pitchFamily="34" charset="0"/>
                <a:cs typeface="Carlito"/>
              </a:rPr>
              <a:t>of examples of </a:t>
            </a:r>
            <a:r>
              <a:rPr sz="1700" spc="-10" dirty="0">
                <a:latin typeface="Trebuchet MS" panose="020B0703020202090204" pitchFamily="34" charset="0"/>
                <a:cs typeface="Carlito"/>
              </a:rPr>
              <a:t>data</a:t>
            </a:r>
            <a:r>
              <a:rPr sz="1700" spc="-65" dirty="0">
                <a:latin typeface="Trebuchet MS" panose="020B0703020202090204" pitchFamily="34" charset="0"/>
                <a:cs typeface="Carlito"/>
              </a:rPr>
              <a:t> </a:t>
            </a:r>
            <a:r>
              <a:rPr sz="1700" dirty="0">
                <a:latin typeface="Trebuchet MS" panose="020B0703020202090204" pitchFamily="34" charset="0"/>
                <a:cs typeface="Carlito"/>
              </a:rPr>
              <a:t>science</a:t>
            </a:r>
            <a:r>
              <a:rPr lang="en-US" sz="1700" dirty="0">
                <a:latin typeface="Trebuchet MS" panose="020B0703020202090204" pitchFamily="34" charset="0"/>
                <a:cs typeface="Carlito"/>
              </a:rPr>
              <a:t> </a:t>
            </a:r>
            <a:r>
              <a:rPr sz="1700" spc="-5" dirty="0">
                <a:latin typeface="Trebuchet MS" panose="020B0703020202090204" pitchFamily="34" charset="0"/>
                <a:cs typeface="Carlito"/>
              </a:rPr>
              <a:t>applications </a:t>
            </a:r>
            <a:r>
              <a:rPr sz="1700" dirty="0">
                <a:latin typeface="Trebuchet MS" panose="020B0703020202090204" pitchFamily="34" charset="0"/>
                <a:cs typeface="Carlito"/>
              </a:rPr>
              <a:t>in</a:t>
            </a:r>
            <a:r>
              <a:rPr sz="1700" spc="-55" dirty="0">
                <a:latin typeface="Trebuchet MS" panose="020B0703020202090204" pitchFamily="34" charset="0"/>
                <a:cs typeface="Carlito"/>
              </a:rPr>
              <a:t> </a:t>
            </a:r>
            <a:r>
              <a:rPr sz="1700" spc="-20" dirty="0">
                <a:latin typeface="Trebuchet MS" panose="020B0703020202090204" pitchFamily="34" charset="0"/>
                <a:cs typeface="Carlito"/>
              </a:rPr>
              <a:t>Tanzania?</a:t>
            </a:r>
            <a:endParaRPr sz="1700" dirty="0">
              <a:latin typeface="Trebuchet MS" panose="020B0703020202090204" pitchFamily="34" charset="0"/>
              <a:cs typeface="Carli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85900" y="2114550"/>
            <a:ext cx="6172200" cy="684483"/>
          </a:xfrm>
          <a:prstGeom prst="rect">
            <a:avLst/>
          </a:prstGeom>
        </p:spPr>
        <p:txBody>
          <a:bodyPr vert="horz" wrap="square" lIns="0" tIns="83820" rIns="0" bIns="0" rtlCol="0">
            <a:spAutoFit/>
          </a:bodyPr>
          <a:lstStyle/>
          <a:p>
            <a:pPr marL="12700" marR="5080">
              <a:lnSpc>
                <a:spcPts val="4430"/>
              </a:lnSpc>
              <a:spcBef>
                <a:spcPts val="660"/>
              </a:spcBef>
            </a:pPr>
            <a:r>
              <a:rPr lang="en-US" sz="6000" spc="-195" dirty="0">
                <a:solidFill>
                  <a:srgbClr val="000000"/>
                </a:solidFill>
              </a:rPr>
              <a:t>Data Science jobs</a:t>
            </a:r>
            <a:endParaRPr sz="6000" dirty="0"/>
          </a:p>
        </p:txBody>
      </p:sp>
    </p:spTree>
    <p:extLst>
      <p:ext uri="{BB962C8B-B14F-4D97-AF65-F5344CB8AC3E}">
        <p14:creationId xmlns:p14="http://schemas.microsoft.com/office/powerpoint/2010/main" val="1801360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73125"/>
            <a:ext cx="6302858" cy="528320"/>
          </a:xfrm>
          <a:prstGeom prst="rect">
            <a:avLst/>
          </a:prstGeom>
        </p:spPr>
        <p:txBody>
          <a:bodyPr vert="horz" wrap="square" lIns="0" tIns="12700" rIns="0" bIns="0" rtlCol="0">
            <a:spAutoFit/>
          </a:bodyPr>
          <a:lstStyle/>
          <a:p>
            <a:pPr marL="12700">
              <a:lnSpc>
                <a:spcPct val="100000"/>
              </a:lnSpc>
              <a:spcBef>
                <a:spcPts val="100"/>
              </a:spcBef>
            </a:pPr>
            <a:r>
              <a:rPr sz="3300" spc="-200" dirty="0">
                <a:solidFill>
                  <a:srgbClr val="000000"/>
                </a:solidFill>
              </a:rPr>
              <a:t>T</a:t>
            </a:r>
            <a:r>
              <a:rPr lang="en-US" sz="3300" spc="-200" dirty="0">
                <a:solidFill>
                  <a:srgbClr val="000000"/>
                </a:solidFill>
              </a:rPr>
              <a:t>ypes of </a:t>
            </a:r>
            <a:r>
              <a:rPr sz="3300" spc="-180" dirty="0">
                <a:solidFill>
                  <a:srgbClr val="000000"/>
                </a:solidFill>
              </a:rPr>
              <a:t>Data</a:t>
            </a:r>
            <a:r>
              <a:rPr sz="3300" spc="-575" dirty="0">
                <a:solidFill>
                  <a:srgbClr val="000000"/>
                </a:solidFill>
              </a:rPr>
              <a:t> </a:t>
            </a:r>
            <a:r>
              <a:rPr sz="3300" spc="-175" dirty="0">
                <a:solidFill>
                  <a:srgbClr val="000000"/>
                </a:solidFill>
              </a:rPr>
              <a:t>Science</a:t>
            </a:r>
            <a:r>
              <a:rPr lang="en-US" sz="3300" spc="-175" dirty="0">
                <a:solidFill>
                  <a:srgbClr val="000000"/>
                </a:solidFill>
              </a:rPr>
              <a:t> Jobs</a:t>
            </a:r>
            <a:endParaRPr sz="3300" dirty="0"/>
          </a:p>
        </p:txBody>
      </p:sp>
      <p:sp>
        <p:nvSpPr>
          <p:cNvPr id="3" name="object 3"/>
          <p:cNvSpPr txBox="1"/>
          <p:nvPr/>
        </p:nvSpPr>
        <p:spPr>
          <a:xfrm>
            <a:off x="381000" y="438150"/>
            <a:ext cx="8686800" cy="4800288"/>
          </a:xfrm>
          <a:prstGeom prst="rect">
            <a:avLst/>
          </a:prstGeom>
        </p:spPr>
        <p:txBody>
          <a:bodyPr vert="horz" wrap="square" lIns="0" tIns="48260" rIns="0" bIns="0" rtlCol="0">
            <a:spAutoFit/>
          </a:bodyPr>
          <a:lstStyle/>
          <a:p>
            <a:pPr algn="l"/>
            <a:r>
              <a:rPr lang="en-GB" sz="1600" b="1" dirty="0">
                <a:solidFill>
                  <a:srgbClr val="FF0000"/>
                </a:solidFill>
                <a:effectLst/>
                <a:latin typeface="Trebuchet MS" panose="020B0703020202090204" pitchFamily="34" charset="0"/>
              </a:rPr>
              <a:t>1.Data Scientist:</a:t>
            </a:r>
            <a:endParaRPr lang="en-GB" sz="1600" b="1" dirty="0">
              <a:solidFill>
                <a:srgbClr val="FF0000"/>
              </a:solidFill>
              <a:latin typeface="Trebuchet MS" panose="020B0703020202090204" pitchFamily="34" charset="0"/>
            </a:endParaRPr>
          </a:p>
          <a:p>
            <a:pPr algn="l"/>
            <a:r>
              <a:rPr lang="en-GB" sz="1600" dirty="0">
                <a:effectLst/>
                <a:latin typeface="Trebuchet MS" panose="020B0703020202090204" pitchFamily="34" charset="0"/>
              </a:rPr>
              <a:t>Data scientists are responsible for the end-to-end data science process, from data collection and cleaning to </a:t>
            </a:r>
            <a:r>
              <a:rPr lang="en-GB" sz="1600" dirty="0" err="1">
                <a:effectLst/>
                <a:latin typeface="Trebuchet MS" panose="020B0703020202090204" pitchFamily="34" charset="0"/>
              </a:rPr>
              <a:t>modeling</a:t>
            </a:r>
            <a:r>
              <a:rPr lang="en-GB" sz="1600" dirty="0">
                <a:effectLst/>
                <a:latin typeface="Trebuchet MS" panose="020B0703020202090204" pitchFamily="34" charset="0"/>
              </a:rPr>
              <a:t> and deployment.</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algn="l"/>
            <a:r>
              <a:rPr lang="en-GB" sz="1600" b="1" dirty="0">
                <a:effectLst/>
                <a:latin typeface="Trebuchet MS" panose="020B0703020202090204" pitchFamily="34" charset="0"/>
              </a:rPr>
              <a:t>2.Machine Learning Engineer:</a:t>
            </a:r>
          </a:p>
          <a:p>
            <a:pPr algn="l"/>
            <a:r>
              <a:rPr lang="en-GB" sz="1600" dirty="0">
                <a:effectLst/>
                <a:latin typeface="Trebuchet MS" panose="020B0703020202090204" pitchFamily="34" charset="0"/>
              </a:rPr>
              <a:t>Machine learning engineers focus on designing, building, and deploying machine learning models in production environments.</a:t>
            </a:r>
          </a:p>
          <a:p>
            <a:pPr algn="l"/>
            <a:endParaRPr lang="en-GB" sz="1600" dirty="0">
              <a:effectLst/>
              <a:latin typeface="Trebuchet MS" panose="020B0703020202090204" pitchFamily="34" charset="0"/>
            </a:endParaRPr>
          </a:p>
          <a:p>
            <a:pPr algn="l"/>
            <a:r>
              <a:rPr lang="en-GB" sz="1600" b="1" dirty="0">
                <a:solidFill>
                  <a:srgbClr val="FF0000"/>
                </a:solidFill>
                <a:latin typeface="Trebuchet MS" panose="020B0703020202090204" pitchFamily="34" charset="0"/>
              </a:rPr>
              <a:t>3.</a:t>
            </a:r>
            <a:r>
              <a:rPr lang="en-GB" sz="1600" b="1" dirty="0">
                <a:solidFill>
                  <a:srgbClr val="FF0000"/>
                </a:solidFill>
                <a:effectLst/>
                <a:latin typeface="Trebuchet MS" panose="020B0703020202090204" pitchFamily="34" charset="0"/>
              </a:rPr>
              <a:t>Data Analyst:</a:t>
            </a:r>
          </a:p>
          <a:p>
            <a:pPr algn="l"/>
            <a:r>
              <a:rPr lang="en-GB" sz="1600" dirty="0">
                <a:effectLst/>
                <a:latin typeface="Trebuchet MS" panose="020B0703020202090204" pitchFamily="34" charset="0"/>
              </a:rPr>
              <a:t>Data analysts primarily focus on data exploration, visualization, and generating descriptive insights.</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algn="l"/>
            <a:r>
              <a:rPr lang="en-GB" sz="1600" b="1" dirty="0">
                <a:effectLst/>
                <a:latin typeface="Trebuchet MS" panose="020B0703020202090204" pitchFamily="34" charset="0"/>
              </a:rPr>
              <a:t>4.Business Intelligence (BI) Analyst:</a:t>
            </a:r>
          </a:p>
          <a:p>
            <a:pPr algn="l"/>
            <a:r>
              <a:rPr lang="en-GB" sz="1600" dirty="0">
                <a:effectLst/>
                <a:latin typeface="Trebuchet MS" panose="020B0703020202090204" pitchFamily="34" charset="0"/>
              </a:rPr>
              <a:t>BI analysts gather, </a:t>
            </a:r>
            <a:r>
              <a:rPr lang="en-GB" sz="1600" dirty="0" err="1">
                <a:effectLst/>
                <a:latin typeface="Trebuchet MS" panose="020B0703020202090204" pitchFamily="34" charset="0"/>
              </a:rPr>
              <a:t>analyze</a:t>
            </a:r>
            <a:r>
              <a:rPr lang="en-GB" sz="1600" dirty="0">
                <a:effectLst/>
                <a:latin typeface="Trebuchet MS" panose="020B0703020202090204" pitchFamily="34" charset="0"/>
              </a:rPr>
              <a:t>, and visualize data to provide insights into business performance.</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algn="l"/>
            <a:r>
              <a:rPr lang="en-GB" sz="1600" b="1" dirty="0">
                <a:latin typeface="Trebuchet MS" panose="020B0703020202090204" pitchFamily="34" charset="0"/>
              </a:rPr>
              <a:t>5.</a:t>
            </a:r>
            <a:r>
              <a:rPr lang="en-GB" sz="1600" b="1" dirty="0">
                <a:effectLst/>
                <a:latin typeface="Trebuchet MS" panose="020B0703020202090204" pitchFamily="34" charset="0"/>
              </a:rPr>
              <a:t>Data Engineer:</a:t>
            </a:r>
          </a:p>
          <a:p>
            <a:pPr algn="l"/>
            <a:r>
              <a:rPr lang="en-GB" sz="1600" dirty="0">
                <a:effectLst/>
                <a:latin typeface="Trebuchet MS" panose="020B0703020202090204" pitchFamily="34" charset="0"/>
              </a:rPr>
              <a:t>Data engineers focus on designing, building, and maintaining data pipelines that collect, transform, and store data for analysis.</a:t>
            </a:r>
          </a:p>
          <a:p>
            <a:pPr marL="12065" marR="751205">
              <a:lnSpc>
                <a:spcPts val="2270"/>
              </a:lnSpc>
              <a:spcBef>
                <a:spcPts val="380"/>
              </a:spcBef>
              <a:tabLst>
                <a:tab pos="185420" algn="l"/>
              </a:tabLst>
            </a:pPr>
            <a:endParaRPr sz="1600" dirty="0">
              <a:latin typeface="Trebuchet MS" panose="020B0703020202090204" pitchFamily="34" charset="0"/>
              <a:cs typeface="Carli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73125"/>
            <a:ext cx="6302858" cy="528320"/>
          </a:xfrm>
          <a:prstGeom prst="rect">
            <a:avLst/>
          </a:prstGeom>
        </p:spPr>
        <p:txBody>
          <a:bodyPr vert="horz" wrap="square" lIns="0" tIns="12700" rIns="0" bIns="0" rtlCol="0">
            <a:spAutoFit/>
          </a:bodyPr>
          <a:lstStyle/>
          <a:p>
            <a:pPr marL="12700">
              <a:lnSpc>
                <a:spcPct val="100000"/>
              </a:lnSpc>
              <a:spcBef>
                <a:spcPts val="100"/>
              </a:spcBef>
            </a:pPr>
            <a:r>
              <a:rPr sz="3300" spc="-200" dirty="0">
                <a:solidFill>
                  <a:srgbClr val="000000"/>
                </a:solidFill>
              </a:rPr>
              <a:t>T</a:t>
            </a:r>
            <a:r>
              <a:rPr lang="en-US" sz="3300" spc="-200" dirty="0">
                <a:solidFill>
                  <a:srgbClr val="000000"/>
                </a:solidFill>
              </a:rPr>
              <a:t>ypes of </a:t>
            </a:r>
            <a:r>
              <a:rPr sz="3300" spc="-180" dirty="0">
                <a:solidFill>
                  <a:srgbClr val="000000"/>
                </a:solidFill>
              </a:rPr>
              <a:t>Data</a:t>
            </a:r>
            <a:r>
              <a:rPr sz="3300" spc="-575" dirty="0">
                <a:solidFill>
                  <a:srgbClr val="000000"/>
                </a:solidFill>
              </a:rPr>
              <a:t> </a:t>
            </a:r>
            <a:r>
              <a:rPr sz="3300" spc="-175" dirty="0">
                <a:solidFill>
                  <a:srgbClr val="000000"/>
                </a:solidFill>
              </a:rPr>
              <a:t>Science</a:t>
            </a:r>
            <a:r>
              <a:rPr lang="en-US" sz="3300" spc="-175" dirty="0">
                <a:solidFill>
                  <a:srgbClr val="000000"/>
                </a:solidFill>
              </a:rPr>
              <a:t> Jobs</a:t>
            </a:r>
            <a:endParaRPr sz="3300" dirty="0"/>
          </a:p>
        </p:txBody>
      </p:sp>
      <p:sp>
        <p:nvSpPr>
          <p:cNvPr id="3" name="object 3"/>
          <p:cNvSpPr txBox="1"/>
          <p:nvPr/>
        </p:nvSpPr>
        <p:spPr>
          <a:xfrm>
            <a:off x="152400" y="453190"/>
            <a:ext cx="8686800" cy="4800288"/>
          </a:xfrm>
          <a:prstGeom prst="rect">
            <a:avLst/>
          </a:prstGeom>
        </p:spPr>
        <p:txBody>
          <a:bodyPr vert="horz" wrap="square" lIns="0" tIns="48260" rIns="0" bIns="0" rtlCol="0">
            <a:spAutoFit/>
          </a:bodyPr>
          <a:lstStyle/>
          <a:p>
            <a:pPr algn="l"/>
            <a:r>
              <a:rPr lang="en-GB" sz="1600" b="1" dirty="0">
                <a:effectLst/>
                <a:latin typeface="Trebuchet MS" panose="020B0703020202090204" pitchFamily="34" charset="0"/>
              </a:rPr>
              <a:t>6.Statistician:</a:t>
            </a:r>
          </a:p>
          <a:p>
            <a:pPr algn="l"/>
            <a:r>
              <a:rPr lang="en-GB" sz="1600" dirty="0">
                <a:effectLst/>
                <a:latin typeface="Trebuchet MS" panose="020B0703020202090204" pitchFamily="34" charset="0"/>
              </a:rPr>
              <a:t>Statisticians apply statistical methods to </a:t>
            </a:r>
            <a:r>
              <a:rPr lang="en-GB" sz="1600" dirty="0" err="1">
                <a:effectLst/>
                <a:latin typeface="Trebuchet MS" panose="020B0703020202090204" pitchFamily="34" charset="0"/>
              </a:rPr>
              <a:t>analyze</a:t>
            </a:r>
            <a:r>
              <a:rPr lang="en-GB" sz="1600" dirty="0">
                <a:effectLst/>
                <a:latin typeface="Trebuchet MS" panose="020B0703020202090204" pitchFamily="34" charset="0"/>
              </a:rPr>
              <a:t> and interpret data for scientific research, quality control, and decision-making.</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algn="l"/>
            <a:r>
              <a:rPr lang="en-GB" sz="1600" b="1" dirty="0">
                <a:effectLst/>
                <a:latin typeface="Trebuchet MS" panose="020B0703020202090204" pitchFamily="34" charset="0"/>
              </a:rPr>
              <a:t>7.Research Scientist:</a:t>
            </a:r>
          </a:p>
          <a:p>
            <a:pPr algn="l"/>
            <a:r>
              <a:rPr lang="en-GB" sz="1600" dirty="0">
                <a:effectLst/>
                <a:latin typeface="Trebuchet MS" panose="020B0703020202090204" pitchFamily="34" charset="0"/>
              </a:rPr>
              <a:t>Research scientists apply data science techniques to scientific research and discovery across various domains, including biology, physics, and social sciences.</a:t>
            </a:r>
          </a:p>
          <a:p>
            <a:pPr algn="l"/>
            <a:br>
              <a:rPr lang="en-GB" sz="1600" b="1" dirty="0">
                <a:effectLst/>
                <a:latin typeface="Trebuchet MS" panose="020B0703020202090204" pitchFamily="34" charset="0"/>
              </a:rPr>
            </a:br>
            <a:r>
              <a:rPr lang="en-GB" sz="1600" b="1" dirty="0">
                <a:effectLst/>
                <a:latin typeface="Trebuchet MS" panose="020B0703020202090204" pitchFamily="34" charset="0"/>
              </a:rPr>
              <a:t>8.Data Product Manager:</a:t>
            </a:r>
          </a:p>
          <a:p>
            <a:pPr algn="l"/>
            <a:r>
              <a:rPr lang="en-GB" sz="1600" dirty="0">
                <a:effectLst/>
                <a:latin typeface="Trebuchet MS" panose="020B0703020202090204" pitchFamily="34" charset="0"/>
              </a:rPr>
              <a:t>Data product managers oversee the development and management of data-driven products and services.</a:t>
            </a:r>
          </a:p>
          <a:p>
            <a:pPr algn="l"/>
            <a:br>
              <a:rPr lang="en-GB" sz="1600" b="1" dirty="0">
                <a:effectLst/>
                <a:latin typeface="Trebuchet MS" panose="020B0703020202090204" pitchFamily="34" charset="0"/>
              </a:rPr>
            </a:br>
            <a:r>
              <a:rPr lang="en-GB" sz="1600" b="1" dirty="0">
                <a:effectLst/>
                <a:latin typeface="Trebuchet MS" panose="020B0703020202090204" pitchFamily="34" charset="0"/>
              </a:rPr>
              <a:t>9.Chief Data Officer (CDO):</a:t>
            </a:r>
          </a:p>
          <a:p>
            <a:pPr algn="l"/>
            <a:r>
              <a:rPr lang="en-GB" sz="1600" dirty="0">
                <a:effectLst/>
                <a:latin typeface="Trebuchet MS" panose="020B0703020202090204" pitchFamily="34" charset="0"/>
              </a:rPr>
              <a:t>CDOs are responsible for setting the data strategy and governance within an organization.</a:t>
            </a:r>
          </a:p>
          <a:p>
            <a:pPr algn="l"/>
            <a:br>
              <a:rPr lang="en-GB" sz="1600" b="1" dirty="0">
                <a:effectLst/>
                <a:latin typeface="Trebuchet MS" panose="020B0703020202090204" pitchFamily="34" charset="0"/>
              </a:rPr>
            </a:br>
            <a:r>
              <a:rPr lang="en-GB" sz="1600" b="1" dirty="0">
                <a:effectLst/>
                <a:latin typeface="Trebuchet MS" panose="020B0703020202090204" pitchFamily="34" charset="0"/>
              </a:rPr>
              <a:t>10.AI Researcher:</a:t>
            </a:r>
          </a:p>
          <a:p>
            <a:pPr algn="l"/>
            <a:r>
              <a:rPr lang="en-GB" sz="1600" dirty="0">
                <a:effectLst/>
                <a:latin typeface="Trebuchet MS" panose="020B0703020202090204" pitchFamily="34" charset="0"/>
              </a:rPr>
              <a:t>AI researchers focus on advancing the field of artificial intelligence by developing new algorithms, models, and techniques.</a:t>
            </a:r>
          </a:p>
          <a:p>
            <a:pPr marL="12065" marR="751205">
              <a:lnSpc>
                <a:spcPts val="2270"/>
              </a:lnSpc>
              <a:spcBef>
                <a:spcPts val="380"/>
              </a:spcBef>
              <a:tabLst>
                <a:tab pos="185420" algn="l"/>
              </a:tabLst>
            </a:pPr>
            <a:endParaRPr sz="1600" dirty="0">
              <a:latin typeface="Trebuchet MS" panose="020B0703020202090204" pitchFamily="34" charset="0"/>
              <a:cs typeface="Carlito"/>
            </a:endParaRPr>
          </a:p>
        </p:txBody>
      </p:sp>
    </p:spTree>
    <p:extLst>
      <p:ext uri="{BB962C8B-B14F-4D97-AF65-F5344CB8AC3E}">
        <p14:creationId xmlns:p14="http://schemas.microsoft.com/office/powerpoint/2010/main" val="1221893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57885" y="926414"/>
            <a:ext cx="2366010" cy="2160905"/>
          </a:xfrm>
          <a:prstGeom prst="rect">
            <a:avLst/>
          </a:prstGeom>
        </p:spPr>
        <p:txBody>
          <a:bodyPr vert="horz" wrap="square" lIns="0" tIns="99695" rIns="0" bIns="0" rtlCol="0">
            <a:spAutoFit/>
          </a:bodyPr>
          <a:lstStyle/>
          <a:p>
            <a:pPr marL="12700" marR="5080">
              <a:lnSpc>
                <a:spcPts val="5400"/>
              </a:lnSpc>
              <a:spcBef>
                <a:spcPts val="785"/>
              </a:spcBef>
            </a:pPr>
            <a:r>
              <a:rPr sz="5000" spc="-270" dirty="0">
                <a:solidFill>
                  <a:srgbClr val="000000"/>
                </a:solidFill>
              </a:rPr>
              <a:t>Skills </a:t>
            </a:r>
            <a:r>
              <a:rPr sz="5000" spc="-215" dirty="0">
                <a:solidFill>
                  <a:srgbClr val="000000"/>
                </a:solidFill>
              </a:rPr>
              <a:t>of</a:t>
            </a:r>
            <a:r>
              <a:rPr sz="5000" spc="-595" dirty="0">
                <a:solidFill>
                  <a:srgbClr val="000000"/>
                </a:solidFill>
              </a:rPr>
              <a:t> </a:t>
            </a:r>
            <a:r>
              <a:rPr sz="5000" spc="-275" dirty="0">
                <a:solidFill>
                  <a:srgbClr val="000000"/>
                </a:solidFill>
              </a:rPr>
              <a:t>a  </a:t>
            </a:r>
            <a:r>
              <a:rPr sz="5000" spc="-260" dirty="0">
                <a:solidFill>
                  <a:srgbClr val="000000"/>
                </a:solidFill>
              </a:rPr>
              <a:t>Data  </a:t>
            </a:r>
            <a:r>
              <a:rPr sz="5000" spc="-270" dirty="0">
                <a:solidFill>
                  <a:srgbClr val="000000"/>
                </a:solidFill>
              </a:rPr>
              <a:t>Scien</a:t>
            </a:r>
            <a:r>
              <a:rPr lang="en-US" sz="5000" spc="-270" dirty="0">
                <a:solidFill>
                  <a:srgbClr val="000000"/>
                </a:solidFill>
              </a:rPr>
              <a:t>ce</a:t>
            </a:r>
            <a:endParaRPr sz="5000" dirty="0"/>
          </a:p>
        </p:txBody>
      </p:sp>
      <p:grpSp>
        <p:nvGrpSpPr>
          <p:cNvPr id="3" name="object 3"/>
          <p:cNvGrpSpPr/>
          <p:nvPr/>
        </p:nvGrpSpPr>
        <p:grpSpPr>
          <a:xfrm>
            <a:off x="464464" y="3271120"/>
            <a:ext cx="2478405" cy="92710"/>
            <a:chOff x="464464" y="3271120"/>
            <a:chExt cx="2478405" cy="92710"/>
          </a:xfrm>
        </p:grpSpPr>
        <p:sp>
          <p:nvSpPr>
            <p:cNvPr id="4" name="object 4"/>
            <p:cNvSpPr/>
            <p:nvPr/>
          </p:nvSpPr>
          <p:spPr>
            <a:xfrm>
              <a:off x="483869" y="3294868"/>
              <a:ext cx="2440305" cy="45085"/>
            </a:xfrm>
            <a:custGeom>
              <a:avLst/>
              <a:gdLst/>
              <a:ahLst/>
              <a:cxnLst/>
              <a:rect l="l" t="t" r="r" b="b"/>
              <a:pathLst>
                <a:path w="2440305" h="45085">
                  <a:moveTo>
                    <a:pt x="1600870" y="0"/>
                  </a:moveTo>
                  <a:lnTo>
                    <a:pt x="1552636" y="1041"/>
                  </a:lnTo>
                  <a:lnTo>
                    <a:pt x="1503153" y="3052"/>
                  </a:lnTo>
                  <a:lnTo>
                    <a:pt x="1347287" y="11175"/>
                  </a:lnTo>
                  <a:lnTo>
                    <a:pt x="1292882" y="13337"/>
                  </a:lnTo>
                  <a:lnTo>
                    <a:pt x="1237266" y="14605"/>
                  </a:lnTo>
                  <a:lnTo>
                    <a:pt x="1180444" y="14608"/>
                  </a:lnTo>
                  <a:lnTo>
                    <a:pt x="1122426" y="12973"/>
                  </a:lnTo>
                  <a:lnTo>
                    <a:pt x="1058143" y="5991"/>
                  </a:lnTo>
                  <a:lnTo>
                    <a:pt x="997941" y="2631"/>
                  </a:lnTo>
                  <a:lnTo>
                    <a:pt x="941491" y="2152"/>
                  </a:lnTo>
                  <a:lnTo>
                    <a:pt x="888465" y="3811"/>
                  </a:lnTo>
                  <a:lnTo>
                    <a:pt x="838535" y="6867"/>
                  </a:lnTo>
                  <a:lnTo>
                    <a:pt x="746649" y="14199"/>
                  </a:lnTo>
                  <a:lnTo>
                    <a:pt x="704037" y="16992"/>
                  </a:lnTo>
                  <a:lnTo>
                    <a:pt x="663208" y="18213"/>
                  </a:lnTo>
                  <a:lnTo>
                    <a:pt x="623833" y="17120"/>
                  </a:lnTo>
                  <a:lnTo>
                    <a:pt x="585584" y="12973"/>
                  </a:lnTo>
                  <a:lnTo>
                    <a:pt x="548086" y="10322"/>
                  </a:lnTo>
                  <a:lnTo>
                    <a:pt x="507302" y="8201"/>
                  </a:lnTo>
                  <a:lnTo>
                    <a:pt x="463602" y="6597"/>
                  </a:lnTo>
                  <a:lnTo>
                    <a:pt x="417354" y="5494"/>
                  </a:lnTo>
                  <a:lnTo>
                    <a:pt x="368929" y="4877"/>
                  </a:lnTo>
                  <a:lnTo>
                    <a:pt x="318695" y="4733"/>
                  </a:lnTo>
                  <a:lnTo>
                    <a:pt x="267022" y="5047"/>
                  </a:lnTo>
                  <a:lnTo>
                    <a:pt x="214279" y="5804"/>
                  </a:lnTo>
                  <a:lnTo>
                    <a:pt x="160836" y="6990"/>
                  </a:lnTo>
                  <a:lnTo>
                    <a:pt x="107062" y="8589"/>
                  </a:lnTo>
                  <a:lnTo>
                    <a:pt x="53327" y="10588"/>
                  </a:lnTo>
                  <a:lnTo>
                    <a:pt x="0" y="12973"/>
                  </a:lnTo>
                  <a:lnTo>
                    <a:pt x="393" y="16021"/>
                  </a:lnTo>
                  <a:lnTo>
                    <a:pt x="0" y="26689"/>
                  </a:lnTo>
                  <a:lnTo>
                    <a:pt x="55736" y="31100"/>
                  </a:lnTo>
                  <a:lnTo>
                    <a:pt x="110026" y="34433"/>
                  </a:lnTo>
                  <a:lnTo>
                    <a:pt x="163035" y="36782"/>
                  </a:lnTo>
                  <a:lnTo>
                    <a:pt x="214927" y="38238"/>
                  </a:lnTo>
                  <a:lnTo>
                    <a:pt x="265865" y="38897"/>
                  </a:lnTo>
                  <a:lnTo>
                    <a:pt x="316015" y="38852"/>
                  </a:lnTo>
                  <a:lnTo>
                    <a:pt x="365540" y="38197"/>
                  </a:lnTo>
                  <a:lnTo>
                    <a:pt x="414605" y="37024"/>
                  </a:lnTo>
                  <a:lnTo>
                    <a:pt x="463374" y="35429"/>
                  </a:lnTo>
                  <a:lnTo>
                    <a:pt x="512011" y="33504"/>
                  </a:lnTo>
                  <a:lnTo>
                    <a:pt x="658774" y="26689"/>
                  </a:lnTo>
                  <a:lnTo>
                    <a:pt x="713354" y="28412"/>
                  </a:lnTo>
                  <a:lnTo>
                    <a:pt x="765428" y="30824"/>
                  </a:lnTo>
                  <a:lnTo>
                    <a:pt x="815503" y="33660"/>
                  </a:lnTo>
                  <a:lnTo>
                    <a:pt x="911675" y="39535"/>
                  </a:lnTo>
                  <a:lnTo>
                    <a:pt x="958785" y="42042"/>
                  </a:lnTo>
                  <a:lnTo>
                    <a:pt x="1005916" y="43907"/>
                  </a:lnTo>
                  <a:lnTo>
                    <a:pt x="1053576" y="44863"/>
                  </a:lnTo>
                  <a:lnTo>
                    <a:pt x="1102270" y="44644"/>
                  </a:lnTo>
                  <a:lnTo>
                    <a:pt x="1152504" y="42983"/>
                  </a:lnTo>
                  <a:lnTo>
                    <a:pt x="1204782" y="39614"/>
                  </a:lnTo>
                  <a:lnTo>
                    <a:pt x="1259612" y="34272"/>
                  </a:lnTo>
                  <a:lnTo>
                    <a:pt x="1317498" y="26689"/>
                  </a:lnTo>
                  <a:lnTo>
                    <a:pt x="1378272" y="21061"/>
                  </a:lnTo>
                  <a:lnTo>
                    <a:pt x="1434252" y="17481"/>
                  </a:lnTo>
                  <a:lnTo>
                    <a:pt x="1486384" y="15642"/>
                  </a:lnTo>
                  <a:lnTo>
                    <a:pt x="1535617" y="15235"/>
                  </a:lnTo>
                  <a:lnTo>
                    <a:pt x="1582899" y="15954"/>
                  </a:lnTo>
                  <a:lnTo>
                    <a:pt x="1629178" y="17491"/>
                  </a:lnTo>
                  <a:lnTo>
                    <a:pt x="1771478" y="23937"/>
                  </a:lnTo>
                  <a:lnTo>
                    <a:pt x="1823226" y="25672"/>
                  </a:lnTo>
                  <a:lnTo>
                    <a:pt x="1878711" y="26689"/>
                  </a:lnTo>
                  <a:lnTo>
                    <a:pt x="1931968" y="23912"/>
                  </a:lnTo>
                  <a:lnTo>
                    <a:pt x="1981100" y="22190"/>
                  </a:lnTo>
                  <a:lnTo>
                    <a:pt x="2027331" y="21357"/>
                  </a:lnTo>
                  <a:lnTo>
                    <a:pt x="2071888" y="21246"/>
                  </a:lnTo>
                  <a:lnTo>
                    <a:pt x="2115997" y="21691"/>
                  </a:lnTo>
                  <a:lnTo>
                    <a:pt x="2312483" y="25689"/>
                  </a:lnTo>
                  <a:lnTo>
                    <a:pt x="2372748" y="26411"/>
                  </a:lnTo>
                  <a:lnTo>
                    <a:pt x="2439924" y="26689"/>
                  </a:lnTo>
                  <a:lnTo>
                    <a:pt x="2439670" y="21736"/>
                  </a:lnTo>
                  <a:lnTo>
                    <a:pt x="2439924" y="12973"/>
                  </a:lnTo>
                  <a:lnTo>
                    <a:pt x="2368149" y="9876"/>
                  </a:lnTo>
                  <a:lnTo>
                    <a:pt x="2302272" y="7669"/>
                  </a:lnTo>
                  <a:lnTo>
                    <a:pt x="2241643" y="6251"/>
                  </a:lnTo>
                  <a:lnTo>
                    <a:pt x="2185614" y="5518"/>
                  </a:lnTo>
                  <a:lnTo>
                    <a:pt x="2133534" y="5370"/>
                  </a:lnTo>
                  <a:lnTo>
                    <a:pt x="2084755" y="5704"/>
                  </a:lnTo>
                  <a:lnTo>
                    <a:pt x="2038627" y="6417"/>
                  </a:lnTo>
                  <a:lnTo>
                    <a:pt x="1994501" y="7409"/>
                  </a:lnTo>
                  <a:lnTo>
                    <a:pt x="1825030" y="12119"/>
                  </a:lnTo>
                  <a:lnTo>
                    <a:pt x="1781175" y="12973"/>
                  </a:lnTo>
                  <a:lnTo>
                    <a:pt x="1738008" y="6413"/>
                  </a:lnTo>
                  <a:lnTo>
                    <a:pt x="1693563" y="2313"/>
                  </a:lnTo>
                  <a:lnTo>
                    <a:pt x="1647848" y="299"/>
                  </a:lnTo>
                  <a:lnTo>
                    <a:pt x="1600870" y="0"/>
                  </a:lnTo>
                  <a:close/>
                </a:path>
              </a:pathLst>
            </a:custGeom>
            <a:solidFill>
              <a:srgbClr val="EC7C30"/>
            </a:solidFill>
          </p:spPr>
          <p:txBody>
            <a:bodyPr wrap="square" lIns="0" tIns="0" rIns="0" bIns="0" rtlCol="0"/>
            <a:lstStyle/>
            <a:p>
              <a:endParaRPr dirty="0"/>
            </a:p>
          </p:txBody>
        </p:sp>
        <p:sp>
          <p:nvSpPr>
            <p:cNvPr id="5" name="object 5"/>
            <p:cNvSpPr/>
            <p:nvPr/>
          </p:nvSpPr>
          <p:spPr>
            <a:xfrm>
              <a:off x="483514" y="3290170"/>
              <a:ext cx="2440305" cy="54610"/>
            </a:xfrm>
            <a:custGeom>
              <a:avLst/>
              <a:gdLst/>
              <a:ahLst/>
              <a:cxnLst/>
              <a:rect l="l" t="t" r="r" b="b"/>
              <a:pathLst>
                <a:path w="2440305" h="54610">
                  <a:moveTo>
                    <a:pt x="355" y="17671"/>
                  </a:moveTo>
                  <a:lnTo>
                    <a:pt x="66474" y="16379"/>
                  </a:lnTo>
                  <a:lnTo>
                    <a:pt x="125544" y="15722"/>
                  </a:lnTo>
                  <a:lnTo>
                    <a:pt x="178733" y="15582"/>
                  </a:lnTo>
                  <a:lnTo>
                    <a:pt x="227213" y="15837"/>
                  </a:lnTo>
                  <a:lnTo>
                    <a:pt x="272154" y="16367"/>
                  </a:lnTo>
                  <a:lnTo>
                    <a:pt x="314726" y="17052"/>
                  </a:lnTo>
                  <a:lnTo>
                    <a:pt x="356099" y="17772"/>
                  </a:lnTo>
                  <a:lnTo>
                    <a:pt x="397444" y="18405"/>
                  </a:lnTo>
                  <a:lnTo>
                    <a:pt x="439930" y="18832"/>
                  </a:lnTo>
                  <a:lnTo>
                    <a:pt x="484728" y="18933"/>
                  </a:lnTo>
                  <a:lnTo>
                    <a:pt x="533007" y="18586"/>
                  </a:lnTo>
                  <a:lnTo>
                    <a:pt x="585939" y="17671"/>
                  </a:lnTo>
                  <a:lnTo>
                    <a:pt x="645867" y="14882"/>
                  </a:lnTo>
                  <a:lnTo>
                    <a:pt x="702787" y="11762"/>
                  </a:lnTo>
                  <a:lnTo>
                    <a:pt x="757105" y="8563"/>
                  </a:lnTo>
                  <a:lnTo>
                    <a:pt x="809228" y="5536"/>
                  </a:lnTo>
                  <a:lnTo>
                    <a:pt x="859563" y="2932"/>
                  </a:lnTo>
                  <a:lnTo>
                    <a:pt x="908515" y="1003"/>
                  </a:lnTo>
                  <a:lnTo>
                    <a:pt x="956490" y="0"/>
                  </a:lnTo>
                  <a:lnTo>
                    <a:pt x="1003895" y="174"/>
                  </a:lnTo>
                  <a:lnTo>
                    <a:pt x="1051135" y="1777"/>
                  </a:lnTo>
                  <a:lnTo>
                    <a:pt x="1098618" y="5060"/>
                  </a:lnTo>
                  <a:lnTo>
                    <a:pt x="1146748" y="10274"/>
                  </a:lnTo>
                  <a:lnTo>
                    <a:pt x="1195933" y="17671"/>
                  </a:lnTo>
                  <a:lnTo>
                    <a:pt x="1237291" y="20955"/>
                  </a:lnTo>
                  <a:lnTo>
                    <a:pt x="1280875" y="22681"/>
                  </a:lnTo>
                  <a:lnTo>
                    <a:pt x="1326533" y="23136"/>
                  </a:lnTo>
                  <a:lnTo>
                    <a:pt x="1374114" y="22610"/>
                  </a:lnTo>
                  <a:lnTo>
                    <a:pt x="1423468" y="21391"/>
                  </a:lnTo>
                  <a:lnTo>
                    <a:pt x="1474444" y="19767"/>
                  </a:lnTo>
                  <a:lnTo>
                    <a:pt x="1526891" y="18026"/>
                  </a:lnTo>
                  <a:lnTo>
                    <a:pt x="1580658" y="16458"/>
                  </a:lnTo>
                  <a:lnTo>
                    <a:pt x="1635595" y="15350"/>
                  </a:lnTo>
                  <a:lnTo>
                    <a:pt x="1691551" y="14990"/>
                  </a:lnTo>
                  <a:lnTo>
                    <a:pt x="1748374" y="15668"/>
                  </a:lnTo>
                  <a:lnTo>
                    <a:pt x="1805914" y="17671"/>
                  </a:lnTo>
                  <a:lnTo>
                    <a:pt x="1858589" y="17557"/>
                  </a:lnTo>
                  <a:lnTo>
                    <a:pt x="1911695" y="17151"/>
                  </a:lnTo>
                  <a:lnTo>
                    <a:pt x="1965113" y="16546"/>
                  </a:lnTo>
                  <a:lnTo>
                    <a:pt x="2018724" y="15837"/>
                  </a:lnTo>
                  <a:lnTo>
                    <a:pt x="2072409" y="15117"/>
                  </a:lnTo>
                  <a:lnTo>
                    <a:pt x="2126049" y="14481"/>
                  </a:lnTo>
                  <a:lnTo>
                    <a:pt x="2179526" y="14021"/>
                  </a:lnTo>
                  <a:lnTo>
                    <a:pt x="2232719" y="13833"/>
                  </a:lnTo>
                  <a:lnTo>
                    <a:pt x="2285510" y="14010"/>
                  </a:lnTo>
                  <a:lnTo>
                    <a:pt x="2337780" y="14646"/>
                  </a:lnTo>
                  <a:lnTo>
                    <a:pt x="2389409" y="15835"/>
                  </a:lnTo>
                  <a:lnTo>
                    <a:pt x="2440279" y="17671"/>
                  </a:lnTo>
                  <a:lnTo>
                    <a:pt x="2439898" y="21354"/>
                  </a:lnTo>
                  <a:lnTo>
                    <a:pt x="2439644" y="27069"/>
                  </a:lnTo>
                  <a:lnTo>
                    <a:pt x="2373343" y="38368"/>
                  </a:lnTo>
                  <a:lnTo>
                    <a:pt x="2312757" y="43964"/>
                  </a:lnTo>
                  <a:lnTo>
                    <a:pt x="2257494" y="48211"/>
                  </a:lnTo>
                  <a:lnTo>
                    <a:pt x="2206529" y="51143"/>
                  </a:lnTo>
                  <a:lnTo>
                    <a:pt x="2158833" y="52794"/>
                  </a:lnTo>
                  <a:lnTo>
                    <a:pt x="2113381" y="53200"/>
                  </a:lnTo>
                  <a:lnTo>
                    <a:pt x="2069146" y="52393"/>
                  </a:lnTo>
                  <a:lnTo>
                    <a:pt x="2025102" y="50409"/>
                  </a:lnTo>
                  <a:lnTo>
                    <a:pt x="1980222" y="47282"/>
                  </a:lnTo>
                  <a:lnTo>
                    <a:pt x="1933479" y="43047"/>
                  </a:lnTo>
                  <a:lnTo>
                    <a:pt x="1883846" y="37737"/>
                  </a:lnTo>
                  <a:lnTo>
                    <a:pt x="1830298" y="31387"/>
                  </a:lnTo>
                  <a:lnTo>
                    <a:pt x="1774447" y="28419"/>
                  </a:lnTo>
                  <a:lnTo>
                    <a:pt x="1723334" y="25519"/>
                  </a:lnTo>
                  <a:lnTo>
                    <a:pt x="1675701" y="22862"/>
                  </a:lnTo>
                  <a:lnTo>
                    <a:pt x="1630292" y="20623"/>
                  </a:lnTo>
                  <a:lnTo>
                    <a:pt x="1585850" y="18978"/>
                  </a:lnTo>
                  <a:lnTo>
                    <a:pt x="1541117" y="18103"/>
                  </a:lnTo>
                  <a:lnTo>
                    <a:pt x="1494835" y="18171"/>
                  </a:lnTo>
                  <a:lnTo>
                    <a:pt x="1445749" y="19358"/>
                  </a:lnTo>
                  <a:lnTo>
                    <a:pt x="1392600" y="21840"/>
                  </a:lnTo>
                  <a:lnTo>
                    <a:pt x="1334131" y="25791"/>
                  </a:lnTo>
                  <a:lnTo>
                    <a:pt x="1269085" y="31387"/>
                  </a:lnTo>
                  <a:lnTo>
                    <a:pt x="1203770" y="39972"/>
                  </a:lnTo>
                  <a:lnTo>
                    <a:pt x="1143526" y="46366"/>
                  </a:lnTo>
                  <a:lnTo>
                    <a:pt x="1087614" y="50727"/>
                  </a:lnTo>
                  <a:lnTo>
                    <a:pt x="1035299" y="53212"/>
                  </a:lnTo>
                  <a:lnTo>
                    <a:pt x="985844" y="53981"/>
                  </a:lnTo>
                  <a:lnTo>
                    <a:pt x="938513" y="53191"/>
                  </a:lnTo>
                  <a:lnTo>
                    <a:pt x="892570" y="51000"/>
                  </a:lnTo>
                  <a:lnTo>
                    <a:pt x="847276" y="47566"/>
                  </a:lnTo>
                  <a:lnTo>
                    <a:pt x="801897" y="43048"/>
                  </a:lnTo>
                  <a:lnTo>
                    <a:pt x="755696" y="37602"/>
                  </a:lnTo>
                  <a:lnTo>
                    <a:pt x="707936" y="31387"/>
                  </a:lnTo>
                  <a:lnTo>
                    <a:pt x="667916" y="33281"/>
                  </a:lnTo>
                  <a:lnTo>
                    <a:pt x="626813" y="35066"/>
                  </a:lnTo>
                  <a:lnTo>
                    <a:pt x="584494" y="36698"/>
                  </a:lnTo>
                  <a:lnTo>
                    <a:pt x="540824" y="38130"/>
                  </a:lnTo>
                  <a:lnTo>
                    <a:pt x="495669" y="39316"/>
                  </a:lnTo>
                  <a:lnTo>
                    <a:pt x="448896" y="40212"/>
                  </a:lnTo>
                  <a:lnTo>
                    <a:pt x="400370" y="40770"/>
                  </a:lnTo>
                  <a:lnTo>
                    <a:pt x="349957" y="40945"/>
                  </a:lnTo>
                  <a:lnTo>
                    <a:pt x="297524" y="40691"/>
                  </a:lnTo>
                  <a:lnTo>
                    <a:pt x="242936" y="39963"/>
                  </a:lnTo>
                  <a:lnTo>
                    <a:pt x="186059" y="38714"/>
                  </a:lnTo>
                  <a:lnTo>
                    <a:pt x="126759" y="36899"/>
                  </a:lnTo>
                  <a:lnTo>
                    <a:pt x="64903" y="34472"/>
                  </a:lnTo>
                  <a:lnTo>
                    <a:pt x="355" y="31387"/>
                  </a:lnTo>
                  <a:lnTo>
                    <a:pt x="0" y="25418"/>
                  </a:lnTo>
                  <a:lnTo>
                    <a:pt x="76" y="20338"/>
                  </a:lnTo>
                  <a:lnTo>
                    <a:pt x="355" y="17671"/>
                  </a:lnTo>
                  <a:close/>
                </a:path>
              </a:pathLst>
            </a:custGeom>
            <a:ln w="38100">
              <a:solidFill>
                <a:srgbClr val="EC7C30"/>
              </a:solidFill>
            </a:ln>
          </p:spPr>
          <p:txBody>
            <a:bodyPr wrap="square" lIns="0" tIns="0" rIns="0" bIns="0" rtlCol="0"/>
            <a:lstStyle/>
            <a:p>
              <a:endParaRPr dirty="0"/>
            </a:p>
          </p:txBody>
        </p:sp>
      </p:grpSp>
      <p:sp>
        <p:nvSpPr>
          <p:cNvPr id="6" name="object 6"/>
          <p:cNvSpPr/>
          <p:nvPr/>
        </p:nvSpPr>
        <p:spPr>
          <a:xfrm>
            <a:off x="3844708" y="291141"/>
            <a:ext cx="4696166" cy="4658262"/>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6A987-5F1A-C64F-B76F-07B6352989AF}"/>
              </a:ext>
            </a:extLst>
          </p:cNvPr>
          <p:cNvSpPr>
            <a:spLocks noGrp="1"/>
          </p:cNvSpPr>
          <p:nvPr>
            <p:ph type="title"/>
          </p:nvPr>
        </p:nvSpPr>
        <p:spPr/>
        <p:txBody>
          <a:bodyPr/>
          <a:lstStyle/>
          <a:p>
            <a:endParaRPr lang="en-TZ"/>
          </a:p>
        </p:txBody>
      </p:sp>
      <p:pic>
        <p:nvPicPr>
          <p:cNvPr id="1026" name="Picture 2" descr="Top 25 Data Science Tools To Use in 2023">
            <a:extLst>
              <a:ext uri="{FF2B5EF4-FFF2-40B4-BE49-F238E27FC236}">
                <a16:creationId xmlns:a16="http://schemas.microsoft.com/office/drawing/2014/main" id="{D3002187-655D-8344-9E0A-C85B065185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638" y="0"/>
            <a:ext cx="7831137"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9447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4A09DD-C64E-B04C-8570-7D71F4B6747D}"/>
              </a:ext>
            </a:extLst>
          </p:cNvPr>
          <p:cNvPicPr>
            <a:picLocks noChangeAspect="1"/>
          </p:cNvPicPr>
          <p:nvPr/>
        </p:nvPicPr>
        <p:blipFill>
          <a:blip r:embed="rId2"/>
          <a:stretch>
            <a:fillRect/>
          </a:stretch>
        </p:blipFill>
        <p:spPr>
          <a:xfrm>
            <a:off x="914400" y="419100"/>
            <a:ext cx="6869934" cy="4724400"/>
          </a:xfrm>
          <a:prstGeom prst="rect">
            <a:avLst/>
          </a:prstGeom>
        </p:spPr>
      </p:pic>
      <p:sp>
        <p:nvSpPr>
          <p:cNvPr id="5" name="TextBox 4">
            <a:extLst>
              <a:ext uri="{FF2B5EF4-FFF2-40B4-BE49-F238E27FC236}">
                <a16:creationId xmlns:a16="http://schemas.microsoft.com/office/drawing/2014/main" id="{189CF36E-541F-CF4D-942B-393CB8EAE68D}"/>
              </a:ext>
            </a:extLst>
          </p:cNvPr>
          <p:cNvSpPr txBox="1"/>
          <p:nvPr/>
        </p:nvSpPr>
        <p:spPr>
          <a:xfrm>
            <a:off x="533400" y="1003"/>
            <a:ext cx="3533340" cy="461665"/>
          </a:xfrm>
          <a:prstGeom prst="rect">
            <a:avLst/>
          </a:prstGeom>
          <a:noFill/>
        </p:spPr>
        <p:txBody>
          <a:bodyPr wrap="none" rtlCol="0">
            <a:spAutoFit/>
          </a:bodyPr>
          <a:lstStyle/>
          <a:p>
            <a:r>
              <a:rPr lang="en-TZ" sz="2400" b="1" dirty="0">
                <a:latin typeface="Trebuchet MS" panose="020B0703020202090204" pitchFamily="34" charset="0"/>
              </a:rPr>
              <a:t>Data Science Life Cycle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58800" y="611251"/>
            <a:ext cx="3002915" cy="1039494"/>
          </a:xfrm>
          <a:prstGeom prst="rect">
            <a:avLst/>
          </a:prstGeom>
        </p:spPr>
        <p:txBody>
          <a:bodyPr vert="horz" wrap="square" lIns="0" tIns="73660" rIns="0" bIns="0" rtlCol="0">
            <a:spAutoFit/>
          </a:bodyPr>
          <a:lstStyle/>
          <a:p>
            <a:pPr marL="12700" marR="5080">
              <a:lnSpc>
                <a:spcPts val="3779"/>
              </a:lnSpc>
              <a:spcBef>
                <a:spcPts val="580"/>
              </a:spcBef>
            </a:pPr>
            <a:r>
              <a:rPr sz="3500" spc="-114" dirty="0">
                <a:solidFill>
                  <a:srgbClr val="000000"/>
                </a:solidFill>
              </a:rPr>
              <a:t>Some</a:t>
            </a:r>
            <a:r>
              <a:rPr sz="3500" spc="-370" dirty="0">
                <a:solidFill>
                  <a:srgbClr val="000000"/>
                </a:solidFill>
              </a:rPr>
              <a:t> </a:t>
            </a:r>
            <a:r>
              <a:rPr sz="3500" spc="-175" dirty="0">
                <a:solidFill>
                  <a:srgbClr val="000000"/>
                </a:solidFill>
              </a:rPr>
              <a:t>challenges  </a:t>
            </a:r>
            <a:r>
              <a:rPr sz="3500" spc="-155" dirty="0">
                <a:solidFill>
                  <a:srgbClr val="000000"/>
                </a:solidFill>
              </a:rPr>
              <a:t>of </a:t>
            </a:r>
            <a:r>
              <a:rPr sz="3500" spc="-185" dirty="0">
                <a:solidFill>
                  <a:srgbClr val="000000"/>
                </a:solidFill>
              </a:rPr>
              <a:t>Data</a:t>
            </a:r>
            <a:r>
              <a:rPr sz="3500" spc="-420" dirty="0">
                <a:solidFill>
                  <a:srgbClr val="000000"/>
                </a:solidFill>
              </a:rPr>
              <a:t> </a:t>
            </a:r>
            <a:r>
              <a:rPr sz="3500" spc="-180" dirty="0">
                <a:solidFill>
                  <a:srgbClr val="000000"/>
                </a:solidFill>
              </a:rPr>
              <a:t>Science</a:t>
            </a:r>
            <a:endParaRPr sz="3500" dirty="0"/>
          </a:p>
        </p:txBody>
      </p:sp>
      <p:grpSp>
        <p:nvGrpSpPr>
          <p:cNvPr id="3" name="object 3"/>
          <p:cNvGrpSpPr/>
          <p:nvPr/>
        </p:nvGrpSpPr>
        <p:grpSpPr>
          <a:xfrm>
            <a:off x="458597" y="1886220"/>
            <a:ext cx="2650490" cy="111125"/>
            <a:chOff x="458597" y="1886220"/>
            <a:chExt cx="2650490" cy="111125"/>
          </a:xfrm>
        </p:grpSpPr>
        <p:sp>
          <p:nvSpPr>
            <p:cNvPr id="4" name="object 4"/>
            <p:cNvSpPr/>
            <p:nvPr/>
          </p:nvSpPr>
          <p:spPr>
            <a:xfrm>
              <a:off x="480822" y="1917864"/>
              <a:ext cx="2607310" cy="45085"/>
            </a:xfrm>
            <a:custGeom>
              <a:avLst/>
              <a:gdLst/>
              <a:ahLst/>
              <a:cxnLst/>
              <a:rect l="l" t="t" r="r" b="b"/>
              <a:pathLst>
                <a:path w="2607310" h="45085">
                  <a:moveTo>
                    <a:pt x="1464307" y="20940"/>
                  </a:moveTo>
                  <a:lnTo>
                    <a:pt x="1303020" y="22949"/>
                  </a:lnTo>
                  <a:lnTo>
                    <a:pt x="1232996" y="26253"/>
                  </a:lnTo>
                  <a:lnTo>
                    <a:pt x="1276985" y="36665"/>
                  </a:lnTo>
                  <a:lnTo>
                    <a:pt x="1323376" y="41358"/>
                  </a:lnTo>
                  <a:lnTo>
                    <a:pt x="1371982" y="43870"/>
                  </a:lnTo>
                  <a:lnTo>
                    <a:pt x="1422398" y="44564"/>
                  </a:lnTo>
                  <a:lnTo>
                    <a:pt x="1474220" y="43807"/>
                  </a:lnTo>
                  <a:lnTo>
                    <a:pt x="1527041" y="41963"/>
                  </a:lnTo>
                  <a:lnTo>
                    <a:pt x="1740218" y="31017"/>
                  </a:lnTo>
                  <a:lnTo>
                    <a:pt x="1791960" y="29212"/>
                  </a:lnTo>
                  <a:lnTo>
                    <a:pt x="1842271" y="28509"/>
                  </a:lnTo>
                  <a:lnTo>
                    <a:pt x="2198962" y="28509"/>
                  </a:lnTo>
                  <a:lnTo>
                    <a:pt x="2275490" y="27235"/>
                  </a:lnTo>
                  <a:lnTo>
                    <a:pt x="2606919" y="27127"/>
                  </a:lnTo>
                  <a:lnTo>
                    <a:pt x="2606474" y="25015"/>
                  </a:lnTo>
                  <a:lnTo>
                    <a:pt x="1796059" y="25015"/>
                  </a:lnTo>
                  <a:lnTo>
                    <a:pt x="1758238" y="24928"/>
                  </a:lnTo>
                  <a:lnTo>
                    <a:pt x="1674085" y="23358"/>
                  </a:lnTo>
                  <a:lnTo>
                    <a:pt x="1529145" y="21046"/>
                  </a:lnTo>
                  <a:lnTo>
                    <a:pt x="1464307" y="20940"/>
                  </a:lnTo>
                  <a:close/>
                </a:path>
                <a:path w="2607310" h="45085">
                  <a:moveTo>
                    <a:pt x="1142636" y="17426"/>
                  </a:moveTo>
                  <a:lnTo>
                    <a:pt x="1096551" y="17705"/>
                  </a:lnTo>
                  <a:lnTo>
                    <a:pt x="1049805" y="20183"/>
                  </a:lnTo>
                  <a:lnTo>
                    <a:pt x="1002395" y="24174"/>
                  </a:lnTo>
                  <a:lnTo>
                    <a:pt x="905562" y="33939"/>
                  </a:lnTo>
                  <a:lnTo>
                    <a:pt x="856129" y="38338"/>
                  </a:lnTo>
                  <a:lnTo>
                    <a:pt x="806012" y="41498"/>
                  </a:lnTo>
                  <a:lnTo>
                    <a:pt x="791079" y="41861"/>
                  </a:lnTo>
                  <a:lnTo>
                    <a:pt x="829457" y="42962"/>
                  </a:lnTo>
                  <a:lnTo>
                    <a:pt x="872697" y="43116"/>
                  </a:lnTo>
                  <a:lnTo>
                    <a:pt x="916647" y="42332"/>
                  </a:lnTo>
                  <a:lnTo>
                    <a:pt x="962008" y="40757"/>
                  </a:lnTo>
                  <a:lnTo>
                    <a:pt x="1232996" y="26253"/>
                  </a:lnTo>
                  <a:lnTo>
                    <a:pt x="1232849" y="26218"/>
                  </a:lnTo>
                  <a:lnTo>
                    <a:pt x="1188068" y="20035"/>
                  </a:lnTo>
                  <a:lnTo>
                    <a:pt x="1142636" y="17426"/>
                  </a:lnTo>
                  <a:close/>
                </a:path>
                <a:path w="2607310" h="45085">
                  <a:moveTo>
                    <a:pt x="564117" y="21282"/>
                  </a:moveTo>
                  <a:lnTo>
                    <a:pt x="599316" y="26751"/>
                  </a:lnTo>
                  <a:lnTo>
                    <a:pt x="651510" y="36665"/>
                  </a:lnTo>
                  <a:lnTo>
                    <a:pt x="703707" y="41349"/>
                  </a:lnTo>
                  <a:lnTo>
                    <a:pt x="755207" y="42731"/>
                  </a:lnTo>
                  <a:lnTo>
                    <a:pt x="791079" y="41861"/>
                  </a:lnTo>
                  <a:lnTo>
                    <a:pt x="786226" y="41721"/>
                  </a:lnTo>
                  <a:lnTo>
                    <a:pt x="742304" y="39247"/>
                  </a:lnTo>
                  <a:lnTo>
                    <a:pt x="696991" y="35392"/>
                  </a:lnTo>
                  <a:lnTo>
                    <a:pt x="649586" y="30008"/>
                  </a:lnTo>
                  <a:lnTo>
                    <a:pt x="599389" y="22949"/>
                  </a:lnTo>
                  <a:lnTo>
                    <a:pt x="564117" y="21282"/>
                  </a:lnTo>
                  <a:close/>
                </a:path>
                <a:path w="2607310" h="45085">
                  <a:moveTo>
                    <a:pt x="0" y="22949"/>
                  </a:moveTo>
                  <a:lnTo>
                    <a:pt x="278" y="27775"/>
                  </a:lnTo>
                  <a:lnTo>
                    <a:pt x="399" y="28960"/>
                  </a:lnTo>
                  <a:lnTo>
                    <a:pt x="1082" y="31871"/>
                  </a:lnTo>
                  <a:lnTo>
                    <a:pt x="1032" y="32273"/>
                  </a:lnTo>
                  <a:lnTo>
                    <a:pt x="0" y="36665"/>
                  </a:lnTo>
                  <a:lnTo>
                    <a:pt x="33486" y="25721"/>
                  </a:lnTo>
                  <a:lnTo>
                    <a:pt x="43697" y="23359"/>
                  </a:lnTo>
                  <a:lnTo>
                    <a:pt x="0" y="22949"/>
                  </a:lnTo>
                  <a:close/>
                </a:path>
                <a:path w="2607310" h="45085">
                  <a:moveTo>
                    <a:pt x="2198962" y="28509"/>
                  </a:moveTo>
                  <a:lnTo>
                    <a:pt x="1842271" y="28509"/>
                  </a:lnTo>
                  <a:lnTo>
                    <a:pt x="1890746" y="29274"/>
                  </a:lnTo>
                  <a:lnTo>
                    <a:pt x="1936978" y="31871"/>
                  </a:lnTo>
                  <a:lnTo>
                    <a:pt x="1980564" y="36665"/>
                  </a:lnTo>
                  <a:lnTo>
                    <a:pt x="2131087" y="30450"/>
                  </a:lnTo>
                  <a:lnTo>
                    <a:pt x="2198962" y="28509"/>
                  </a:lnTo>
                  <a:close/>
                </a:path>
                <a:path w="2607310" h="45085">
                  <a:moveTo>
                    <a:pt x="2606919" y="27127"/>
                  </a:moveTo>
                  <a:lnTo>
                    <a:pt x="2324862" y="27127"/>
                  </a:lnTo>
                  <a:lnTo>
                    <a:pt x="2375779" y="27606"/>
                  </a:lnTo>
                  <a:lnTo>
                    <a:pt x="2428799" y="28735"/>
                  </a:lnTo>
                  <a:lnTo>
                    <a:pt x="2484478" y="30580"/>
                  </a:lnTo>
                  <a:lnTo>
                    <a:pt x="2543373" y="33202"/>
                  </a:lnTo>
                  <a:lnTo>
                    <a:pt x="2606040" y="36665"/>
                  </a:lnTo>
                  <a:lnTo>
                    <a:pt x="2606280" y="31017"/>
                  </a:lnTo>
                  <a:lnTo>
                    <a:pt x="2606358" y="30450"/>
                  </a:lnTo>
                  <a:lnTo>
                    <a:pt x="2607031" y="27868"/>
                  </a:lnTo>
                  <a:lnTo>
                    <a:pt x="2606919" y="27127"/>
                  </a:lnTo>
                  <a:close/>
                </a:path>
                <a:path w="2607310" h="45085">
                  <a:moveTo>
                    <a:pt x="2115867" y="15614"/>
                  </a:moveTo>
                  <a:lnTo>
                    <a:pt x="2006669" y="16873"/>
                  </a:lnTo>
                  <a:lnTo>
                    <a:pt x="1957795" y="18277"/>
                  </a:lnTo>
                  <a:lnTo>
                    <a:pt x="1914018" y="20281"/>
                  </a:lnTo>
                  <a:lnTo>
                    <a:pt x="1876298" y="22949"/>
                  </a:lnTo>
                  <a:lnTo>
                    <a:pt x="1834887" y="24420"/>
                  </a:lnTo>
                  <a:lnTo>
                    <a:pt x="1796059" y="25015"/>
                  </a:lnTo>
                  <a:lnTo>
                    <a:pt x="2606474" y="25015"/>
                  </a:lnTo>
                  <a:lnTo>
                    <a:pt x="2606040" y="22949"/>
                  </a:lnTo>
                  <a:lnTo>
                    <a:pt x="2489323" y="20182"/>
                  </a:lnTo>
                  <a:lnTo>
                    <a:pt x="2233930" y="15996"/>
                  </a:lnTo>
                  <a:lnTo>
                    <a:pt x="2115867" y="15614"/>
                  </a:lnTo>
                  <a:close/>
                </a:path>
                <a:path w="2607310" h="45085">
                  <a:moveTo>
                    <a:pt x="265644" y="0"/>
                  </a:moveTo>
                  <a:lnTo>
                    <a:pt x="212787" y="1433"/>
                  </a:lnTo>
                  <a:lnTo>
                    <a:pt x="162481" y="4676"/>
                  </a:lnTo>
                  <a:lnTo>
                    <a:pt x="115388" y="9773"/>
                  </a:lnTo>
                  <a:lnTo>
                    <a:pt x="72169" y="16773"/>
                  </a:lnTo>
                  <a:lnTo>
                    <a:pt x="43701" y="23358"/>
                  </a:lnTo>
                  <a:lnTo>
                    <a:pt x="87841" y="23117"/>
                  </a:lnTo>
                  <a:lnTo>
                    <a:pt x="227775" y="20182"/>
                  </a:lnTo>
                  <a:lnTo>
                    <a:pt x="325082" y="18188"/>
                  </a:lnTo>
                  <a:lnTo>
                    <a:pt x="376504" y="17671"/>
                  </a:lnTo>
                  <a:lnTo>
                    <a:pt x="539831" y="17671"/>
                  </a:lnTo>
                  <a:lnTo>
                    <a:pt x="489352" y="11412"/>
                  </a:lnTo>
                  <a:lnTo>
                    <a:pt x="432906" y="6080"/>
                  </a:lnTo>
                  <a:lnTo>
                    <a:pt x="376364" y="2370"/>
                  </a:lnTo>
                  <a:lnTo>
                    <a:pt x="320390" y="327"/>
                  </a:lnTo>
                  <a:lnTo>
                    <a:pt x="265644" y="0"/>
                  </a:lnTo>
                  <a:close/>
                </a:path>
                <a:path w="2607310" h="45085">
                  <a:moveTo>
                    <a:pt x="539831" y="17671"/>
                  </a:moveTo>
                  <a:lnTo>
                    <a:pt x="376504" y="17671"/>
                  </a:lnTo>
                  <a:lnTo>
                    <a:pt x="429526" y="17716"/>
                  </a:lnTo>
                  <a:lnTo>
                    <a:pt x="484269" y="18495"/>
                  </a:lnTo>
                  <a:lnTo>
                    <a:pt x="540885" y="20183"/>
                  </a:lnTo>
                  <a:lnTo>
                    <a:pt x="564117" y="21282"/>
                  </a:lnTo>
                  <a:lnTo>
                    <a:pt x="545043" y="18318"/>
                  </a:lnTo>
                  <a:lnTo>
                    <a:pt x="539831" y="17671"/>
                  </a:lnTo>
                  <a:close/>
                </a:path>
              </a:pathLst>
            </a:custGeom>
            <a:solidFill>
              <a:srgbClr val="EC7C30"/>
            </a:solidFill>
          </p:spPr>
          <p:txBody>
            <a:bodyPr wrap="square" lIns="0" tIns="0" rIns="0" bIns="0" rtlCol="0"/>
            <a:lstStyle/>
            <a:p>
              <a:endParaRPr dirty="0"/>
            </a:p>
          </p:txBody>
        </p:sp>
        <p:sp>
          <p:nvSpPr>
            <p:cNvPr id="5" name="object 5"/>
            <p:cNvSpPr/>
            <p:nvPr/>
          </p:nvSpPr>
          <p:spPr>
            <a:xfrm>
              <a:off x="480822" y="1908445"/>
              <a:ext cx="2606040" cy="66675"/>
            </a:xfrm>
            <a:custGeom>
              <a:avLst/>
              <a:gdLst/>
              <a:ahLst/>
              <a:cxnLst/>
              <a:rect l="l" t="t" r="r" b="b"/>
              <a:pathLst>
                <a:path w="2606040" h="66675">
                  <a:moveTo>
                    <a:pt x="0" y="32368"/>
                  </a:moveTo>
                  <a:lnTo>
                    <a:pt x="53856" y="27219"/>
                  </a:lnTo>
                  <a:lnTo>
                    <a:pt x="109475" y="22852"/>
                  </a:lnTo>
                  <a:lnTo>
                    <a:pt x="166231" y="19313"/>
                  </a:lnTo>
                  <a:lnTo>
                    <a:pt x="223503" y="16648"/>
                  </a:lnTo>
                  <a:lnTo>
                    <a:pt x="280666" y="14905"/>
                  </a:lnTo>
                  <a:lnTo>
                    <a:pt x="337099" y="14128"/>
                  </a:lnTo>
                  <a:lnTo>
                    <a:pt x="392177" y="14364"/>
                  </a:lnTo>
                  <a:lnTo>
                    <a:pt x="445278" y="15661"/>
                  </a:lnTo>
                  <a:lnTo>
                    <a:pt x="495779" y="18063"/>
                  </a:lnTo>
                  <a:lnTo>
                    <a:pt x="543057" y="21617"/>
                  </a:lnTo>
                  <a:lnTo>
                    <a:pt x="586488" y="26370"/>
                  </a:lnTo>
                  <a:lnTo>
                    <a:pt x="625449" y="32368"/>
                  </a:lnTo>
                  <a:lnTo>
                    <a:pt x="695564" y="31682"/>
                  </a:lnTo>
                  <a:lnTo>
                    <a:pt x="756716" y="31830"/>
                  </a:lnTo>
                  <a:lnTo>
                    <a:pt x="810493" y="32600"/>
                  </a:lnTo>
                  <a:lnTo>
                    <a:pt x="858484" y="33779"/>
                  </a:lnTo>
                  <a:lnTo>
                    <a:pt x="902278" y="35154"/>
                  </a:lnTo>
                  <a:lnTo>
                    <a:pt x="943463" y="36512"/>
                  </a:lnTo>
                  <a:lnTo>
                    <a:pt x="983630" y="37639"/>
                  </a:lnTo>
                  <a:lnTo>
                    <a:pt x="1024366" y="38323"/>
                  </a:lnTo>
                  <a:lnTo>
                    <a:pt x="1067261" y="38351"/>
                  </a:lnTo>
                  <a:lnTo>
                    <a:pt x="1113904" y="37510"/>
                  </a:lnTo>
                  <a:lnTo>
                    <a:pt x="1165883" y="35587"/>
                  </a:lnTo>
                  <a:lnTo>
                    <a:pt x="1224788" y="32368"/>
                  </a:lnTo>
                  <a:lnTo>
                    <a:pt x="1285208" y="30350"/>
                  </a:lnTo>
                  <a:lnTo>
                    <a:pt x="1339808" y="29740"/>
                  </a:lnTo>
                  <a:lnTo>
                    <a:pt x="1389762" y="30225"/>
                  </a:lnTo>
                  <a:lnTo>
                    <a:pt x="1436247" y="31493"/>
                  </a:lnTo>
                  <a:lnTo>
                    <a:pt x="1480437" y="33233"/>
                  </a:lnTo>
                  <a:lnTo>
                    <a:pt x="1523507" y="35130"/>
                  </a:lnTo>
                  <a:lnTo>
                    <a:pt x="1566633" y="36875"/>
                  </a:lnTo>
                  <a:lnTo>
                    <a:pt x="1610990" y="38154"/>
                  </a:lnTo>
                  <a:lnTo>
                    <a:pt x="1657752" y="38655"/>
                  </a:lnTo>
                  <a:lnTo>
                    <a:pt x="1708096" y="38066"/>
                  </a:lnTo>
                  <a:lnTo>
                    <a:pt x="1763196" y="36074"/>
                  </a:lnTo>
                  <a:lnTo>
                    <a:pt x="1824227" y="32368"/>
                  </a:lnTo>
                  <a:lnTo>
                    <a:pt x="1872974" y="20387"/>
                  </a:lnTo>
                  <a:lnTo>
                    <a:pt x="1920891" y="11475"/>
                  </a:lnTo>
                  <a:lnTo>
                    <a:pt x="1968162" y="5317"/>
                  </a:lnTo>
                  <a:lnTo>
                    <a:pt x="2014966" y="1597"/>
                  </a:lnTo>
                  <a:lnTo>
                    <a:pt x="2061484" y="0"/>
                  </a:lnTo>
                  <a:lnTo>
                    <a:pt x="2107897" y="210"/>
                  </a:lnTo>
                  <a:lnTo>
                    <a:pt x="2154386" y="1913"/>
                  </a:lnTo>
                  <a:lnTo>
                    <a:pt x="2201132" y="4793"/>
                  </a:lnTo>
                  <a:lnTo>
                    <a:pt x="2248315" y="8535"/>
                  </a:lnTo>
                  <a:lnTo>
                    <a:pt x="2296117" y="12823"/>
                  </a:lnTo>
                  <a:lnTo>
                    <a:pt x="2344718" y="17343"/>
                  </a:lnTo>
                  <a:lnTo>
                    <a:pt x="2394299" y="21778"/>
                  </a:lnTo>
                  <a:lnTo>
                    <a:pt x="2445041" y="25813"/>
                  </a:lnTo>
                  <a:lnTo>
                    <a:pt x="2497124" y="29133"/>
                  </a:lnTo>
                  <a:lnTo>
                    <a:pt x="2550730" y="31424"/>
                  </a:lnTo>
                  <a:lnTo>
                    <a:pt x="2606040" y="32368"/>
                  </a:lnTo>
                  <a:lnTo>
                    <a:pt x="2605786" y="38083"/>
                  </a:lnTo>
                  <a:lnTo>
                    <a:pt x="2605786" y="40496"/>
                  </a:lnTo>
                  <a:lnTo>
                    <a:pt x="2606040" y="46084"/>
                  </a:lnTo>
                  <a:lnTo>
                    <a:pt x="2535771" y="47945"/>
                  </a:lnTo>
                  <a:lnTo>
                    <a:pt x="2472520" y="48897"/>
                  </a:lnTo>
                  <a:lnTo>
                    <a:pt x="2415301" y="49095"/>
                  </a:lnTo>
                  <a:lnTo>
                    <a:pt x="2363129" y="48695"/>
                  </a:lnTo>
                  <a:lnTo>
                    <a:pt x="2315020" y="47852"/>
                  </a:lnTo>
                  <a:lnTo>
                    <a:pt x="2269991" y="46724"/>
                  </a:lnTo>
                  <a:lnTo>
                    <a:pt x="2227056" y="45465"/>
                  </a:lnTo>
                  <a:lnTo>
                    <a:pt x="2185230" y="44231"/>
                  </a:lnTo>
                  <a:lnTo>
                    <a:pt x="2143531" y="43179"/>
                  </a:lnTo>
                  <a:lnTo>
                    <a:pt x="2100972" y="42463"/>
                  </a:lnTo>
                  <a:lnTo>
                    <a:pt x="2056570" y="42240"/>
                  </a:lnTo>
                  <a:lnTo>
                    <a:pt x="2009340" y="42665"/>
                  </a:lnTo>
                  <a:lnTo>
                    <a:pt x="1958298" y="43895"/>
                  </a:lnTo>
                  <a:lnTo>
                    <a:pt x="1902460" y="46084"/>
                  </a:lnTo>
                  <a:lnTo>
                    <a:pt x="1843047" y="49988"/>
                  </a:lnTo>
                  <a:lnTo>
                    <a:pt x="1786443" y="51521"/>
                  </a:lnTo>
                  <a:lnTo>
                    <a:pt x="1732396" y="51152"/>
                  </a:lnTo>
                  <a:lnTo>
                    <a:pt x="1680653" y="49349"/>
                  </a:lnTo>
                  <a:lnTo>
                    <a:pt x="1630961" y="46584"/>
                  </a:lnTo>
                  <a:lnTo>
                    <a:pt x="1583069" y="43324"/>
                  </a:lnTo>
                  <a:lnTo>
                    <a:pt x="1536723" y="40039"/>
                  </a:lnTo>
                  <a:lnTo>
                    <a:pt x="1491671" y="37198"/>
                  </a:lnTo>
                  <a:lnTo>
                    <a:pt x="1447660" y="35271"/>
                  </a:lnTo>
                  <a:lnTo>
                    <a:pt x="1404439" y="34727"/>
                  </a:lnTo>
                  <a:lnTo>
                    <a:pt x="1361754" y="36035"/>
                  </a:lnTo>
                  <a:lnTo>
                    <a:pt x="1319354" y="39664"/>
                  </a:lnTo>
                  <a:lnTo>
                    <a:pt x="1276985" y="46084"/>
                  </a:lnTo>
                  <a:lnTo>
                    <a:pt x="1222751" y="44952"/>
                  </a:lnTo>
                  <a:lnTo>
                    <a:pt x="1169646" y="43606"/>
                  </a:lnTo>
                  <a:lnTo>
                    <a:pt x="1117564" y="42173"/>
                  </a:lnTo>
                  <a:lnTo>
                    <a:pt x="1066401" y="40778"/>
                  </a:lnTo>
                  <a:lnTo>
                    <a:pt x="1016051" y="39548"/>
                  </a:lnTo>
                  <a:lnTo>
                    <a:pt x="966409" y="38607"/>
                  </a:lnTo>
                  <a:lnTo>
                    <a:pt x="917372" y="38082"/>
                  </a:lnTo>
                  <a:lnTo>
                    <a:pt x="868833" y="38097"/>
                  </a:lnTo>
                  <a:lnTo>
                    <a:pt x="820688" y="38780"/>
                  </a:lnTo>
                  <a:lnTo>
                    <a:pt x="772833" y="40255"/>
                  </a:lnTo>
                  <a:lnTo>
                    <a:pt x="725162" y="42648"/>
                  </a:lnTo>
                  <a:lnTo>
                    <a:pt x="677570" y="46084"/>
                  </a:lnTo>
                  <a:lnTo>
                    <a:pt x="626084" y="49664"/>
                  </a:lnTo>
                  <a:lnTo>
                    <a:pt x="573220" y="53306"/>
                  </a:lnTo>
                  <a:lnTo>
                    <a:pt x="519325" y="56833"/>
                  </a:lnTo>
                  <a:lnTo>
                    <a:pt x="464746" y="60062"/>
                  </a:lnTo>
                  <a:lnTo>
                    <a:pt x="409830" y="62816"/>
                  </a:lnTo>
                  <a:lnTo>
                    <a:pt x="354924" y="64912"/>
                  </a:lnTo>
                  <a:lnTo>
                    <a:pt x="300375" y="66172"/>
                  </a:lnTo>
                  <a:lnTo>
                    <a:pt x="246530" y="66416"/>
                  </a:lnTo>
                  <a:lnTo>
                    <a:pt x="193735" y="65463"/>
                  </a:lnTo>
                  <a:lnTo>
                    <a:pt x="142337" y="63133"/>
                  </a:lnTo>
                  <a:lnTo>
                    <a:pt x="92684" y="59247"/>
                  </a:lnTo>
                  <a:lnTo>
                    <a:pt x="45123" y="53624"/>
                  </a:lnTo>
                  <a:lnTo>
                    <a:pt x="0" y="46084"/>
                  </a:lnTo>
                  <a:lnTo>
                    <a:pt x="469" y="42909"/>
                  </a:lnTo>
                  <a:lnTo>
                    <a:pt x="838" y="37448"/>
                  </a:lnTo>
                  <a:lnTo>
                    <a:pt x="0" y="32368"/>
                  </a:lnTo>
                  <a:close/>
                </a:path>
              </a:pathLst>
            </a:custGeom>
            <a:ln w="44450">
              <a:solidFill>
                <a:srgbClr val="EC7C30"/>
              </a:solidFill>
            </a:ln>
          </p:spPr>
          <p:txBody>
            <a:bodyPr wrap="square" lIns="0" tIns="0" rIns="0" bIns="0" rtlCol="0"/>
            <a:lstStyle/>
            <a:p>
              <a:endParaRPr dirty="0"/>
            </a:p>
          </p:txBody>
        </p:sp>
      </p:grpSp>
      <p:sp>
        <p:nvSpPr>
          <p:cNvPr id="6" name="object 6"/>
          <p:cNvSpPr txBox="1"/>
          <p:nvPr/>
        </p:nvSpPr>
        <p:spPr>
          <a:xfrm>
            <a:off x="787400" y="2112436"/>
            <a:ext cx="2776220" cy="1716405"/>
          </a:xfrm>
          <a:prstGeom prst="rect">
            <a:avLst/>
          </a:prstGeom>
        </p:spPr>
        <p:txBody>
          <a:bodyPr vert="horz" wrap="square" lIns="0" tIns="48895" rIns="0" bIns="0" rtlCol="0">
            <a:spAutoFit/>
          </a:bodyPr>
          <a:lstStyle/>
          <a:p>
            <a:pPr marL="241300" indent="-229235">
              <a:lnSpc>
                <a:spcPct val="100000"/>
              </a:lnSpc>
              <a:spcBef>
                <a:spcPts val="385"/>
              </a:spcBef>
              <a:buSzPct val="105882"/>
              <a:buFont typeface="Arial"/>
              <a:buChar char="•"/>
              <a:tabLst>
                <a:tab pos="241300" algn="l"/>
                <a:tab pos="241935" algn="l"/>
              </a:tabLst>
            </a:pPr>
            <a:r>
              <a:rPr sz="1700" spc="-5" dirty="0">
                <a:latin typeface="Carlito"/>
                <a:cs typeface="Carlito"/>
              </a:rPr>
              <a:t>Ethics, Privacy </a:t>
            </a:r>
            <a:r>
              <a:rPr sz="1700" dirty="0">
                <a:latin typeface="Carlito"/>
                <a:cs typeface="Carlito"/>
              </a:rPr>
              <a:t>and</a:t>
            </a:r>
            <a:r>
              <a:rPr sz="1700" spc="-75" dirty="0">
                <a:latin typeface="Carlito"/>
                <a:cs typeface="Carlito"/>
              </a:rPr>
              <a:t> </a:t>
            </a:r>
            <a:r>
              <a:rPr sz="1700" spc="-25" dirty="0">
                <a:latin typeface="Carlito"/>
                <a:cs typeface="Carlito"/>
              </a:rPr>
              <a:t>Trust</a:t>
            </a:r>
            <a:endParaRPr sz="1700" dirty="0">
              <a:latin typeface="Carlito"/>
              <a:cs typeface="Carlito"/>
            </a:endParaRPr>
          </a:p>
          <a:p>
            <a:pPr marL="241300" indent="-229235">
              <a:lnSpc>
                <a:spcPct val="100000"/>
              </a:lnSpc>
              <a:spcBef>
                <a:spcPts val="400"/>
              </a:spcBef>
              <a:buSzPct val="105882"/>
              <a:buFont typeface="Arial"/>
              <a:buChar char="•"/>
              <a:tabLst>
                <a:tab pos="241300" algn="l"/>
                <a:tab pos="241935" algn="l"/>
              </a:tabLst>
            </a:pPr>
            <a:r>
              <a:rPr sz="1700" dirty="0">
                <a:latin typeface="Carlito"/>
                <a:cs typeface="Carlito"/>
              </a:rPr>
              <a:t>Missing</a:t>
            </a:r>
            <a:r>
              <a:rPr sz="1700" spc="-20" dirty="0">
                <a:latin typeface="Carlito"/>
                <a:cs typeface="Carlito"/>
              </a:rPr>
              <a:t> </a:t>
            </a:r>
            <a:r>
              <a:rPr sz="1700" spc="-15" dirty="0">
                <a:latin typeface="Carlito"/>
                <a:cs typeface="Carlito"/>
              </a:rPr>
              <a:t>data</a:t>
            </a:r>
            <a:endParaRPr sz="1700" dirty="0">
              <a:latin typeface="Carlito"/>
              <a:cs typeface="Carlito"/>
            </a:endParaRPr>
          </a:p>
          <a:p>
            <a:pPr marL="241300" indent="-229235">
              <a:lnSpc>
                <a:spcPct val="100000"/>
              </a:lnSpc>
              <a:spcBef>
                <a:spcPts val="395"/>
              </a:spcBef>
              <a:buSzPct val="105882"/>
              <a:buFont typeface="Arial"/>
              <a:buChar char="•"/>
              <a:tabLst>
                <a:tab pos="241300" algn="l"/>
                <a:tab pos="241935" algn="l"/>
              </a:tabLst>
            </a:pPr>
            <a:r>
              <a:rPr sz="1700" spc="-10" dirty="0">
                <a:latin typeface="Carlito"/>
                <a:cs typeface="Carlito"/>
              </a:rPr>
              <a:t>Data</a:t>
            </a:r>
            <a:r>
              <a:rPr sz="1700" spc="-5" dirty="0">
                <a:latin typeface="Carlito"/>
                <a:cs typeface="Carlito"/>
              </a:rPr>
              <a:t> </a:t>
            </a:r>
            <a:r>
              <a:rPr sz="1700" dirty="0">
                <a:latin typeface="Carlito"/>
                <a:cs typeface="Carlito"/>
              </a:rPr>
              <a:t>access</a:t>
            </a:r>
          </a:p>
          <a:p>
            <a:pPr marL="241300" marR="5080" indent="-229235">
              <a:lnSpc>
                <a:spcPts val="1839"/>
              </a:lnSpc>
              <a:spcBef>
                <a:spcPts val="625"/>
              </a:spcBef>
              <a:buSzPct val="105882"/>
              <a:buFont typeface="Arial"/>
              <a:buChar char="•"/>
              <a:tabLst>
                <a:tab pos="241300" algn="l"/>
                <a:tab pos="241935" algn="l"/>
              </a:tabLst>
            </a:pPr>
            <a:r>
              <a:rPr sz="1700" spc="-10" dirty="0">
                <a:latin typeface="Carlito"/>
                <a:cs typeface="Carlito"/>
              </a:rPr>
              <a:t>Data </a:t>
            </a:r>
            <a:r>
              <a:rPr sz="1700" dirty="0">
                <a:latin typeface="Carlito"/>
                <a:cs typeface="Carlito"/>
              </a:rPr>
              <a:t>science </a:t>
            </a:r>
            <a:r>
              <a:rPr sz="1700" spc="-5" dirty="0">
                <a:latin typeface="Carlito"/>
                <a:cs typeface="Carlito"/>
              </a:rPr>
              <a:t>expertise </a:t>
            </a:r>
            <a:r>
              <a:rPr sz="1700" dirty="0">
                <a:latin typeface="Carlito"/>
                <a:cs typeface="Carlito"/>
              </a:rPr>
              <a:t>– </a:t>
            </a:r>
            <a:r>
              <a:rPr sz="1700" spc="-5" dirty="0">
                <a:latin typeface="Carlito"/>
                <a:cs typeface="Carlito"/>
              </a:rPr>
              <a:t>Due  to </a:t>
            </a:r>
            <a:r>
              <a:rPr sz="1700" dirty="0">
                <a:latin typeface="Carlito"/>
                <a:cs typeface="Carlito"/>
              </a:rPr>
              <a:t>the </a:t>
            </a:r>
            <a:r>
              <a:rPr sz="1700" spc="-5" dirty="0">
                <a:latin typeface="Carlito"/>
                <a:cs typeface="Carlito"/>
              </a:rPr>
              <a:t>multi-disciplinary  </a:t>
            </a:r>
            <a:r>
              <a:rPr sz="1700" spc="-10" dirty="0">
                <a:latin typeface="Carlito"/>
                <a:cs typeface="Carlito"/>
              </a:rPr>
              <a:t>nature</a:t>
            </a:r>
            <a:endParaRPr sz="1700" dirty="0">
              <a:latin typeface="Carlito"/>
              <a:cs typeface="Carlito"/>
            </a:endParaRPr>
          </a:p>
        </p:txBody>
      </p:sp>
      <p:sp>
        <p:nvSpPr>
          <p:cNvPr id="7" name="object 7"/>
          <p:cNvSpPr/>
          <p:nvPr/>
        </p:nvSpPr>
        <p:spPr>
          <a:xfrm>
            <a:off x="3983801" y="0"/>
            <a:ext cx="5158674" cy="5143498"/>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9144000" cy="5143500"/>
            <a:chOff x="0" y="0"/>
            <a:chExt cx="9144000" cy="5143500"/>
          </a:xfrm>
        </p:grpSpPr>
        <p:sp>
          <p:nvSpPr>
            <p:cNvPr id="3" name="object 3"/>
            <p:cNvSpPr/>
            <p:nvPr/>
          </p:nvSpPr>
          <p:spPr>
            <a:xfrm>
              <a:off x="2642616" y="0"/>
              <a:ext cx="6501383" cy="5143498"/>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0"/>
              <a:ext cx="7316724" cy="5143500"/>
            </a:xfrm>
            <a:prstGeom prst="rect">
              <a:avLst/>
            </a:prstGeom>
            <a:blipFill>
              <a:blip r:embed="rId3" cstate="print"/>
              <a:stretch>
                <a:fillRect/>
              </a:stretch>
            </a:blipFill>
          </p:spPr>
          <p:txBody>
            <a:bodyPr wrap="square" lIns="0" tIns="0" rIns="0" bIns="0" rtlCol="0"/>
            <a:lstStyle/>
            <a:p>
              <a:endParaRPr dirty="0"/>
            </a:p>
          </p:txBody>
        </p:sp>
      </p:grpSp>
      <p:sp>
        <p:nvSpPr>
          <p:cNvPr id="5" name="object 5"/>
          <p:cNvSpPr txBox="1"/>
          <p:nvPr/>
        </p:nvSpPr>
        <p:spPr>
          <a:xfrm>
            <a:off x="437184" y="2609850"/>
            <a:ext cx="2082800" cy="574040"/>
          </a:xfrm>
          <a:prstGeom prst="rect">
            <a:avLst/>
          </a:prstGeom>
        </p:spPr>
        <p:txBody>
          <a:bodyPr vert="horz" wrap="square" lIns="0" tIns="12700" rIns="0" bIns="0" rtlCol="0">
            <a:spAutoFit/>
          </a:bodyPr>
          <a:lstStyle/>
          <a:p>
            <a:pPr marL="12700">
              <a:lnSpc>
                <a:spcPct val="100000"/>
              </a:lnSpc>
              <a:spcBef>
                <a:spcPts val="100"/>
              </a:spcBef>
            </a:pPr>
            <a:r>
              <a:rPr sz="3600" spc="-80" dirty="0">
                <a:latin typeface="Trebuchet MS"/>
                <a:cs typeface="Trebuchet MS"/>
              </a:rPr>
              <a:t>Questions?</a:t>
            </a:r>
            <a:endParaRPr sz="3600" dirty="0">
              <a:latin typeface="Trebuchet MS"/>
              <a:cs typeface="Trebuchet MS"/>
            </a:endParaRPr>
          </a:p>
        </p:txBody>
      </p:sp>
      <p:grpSp>
        <p:nvGrpSpPr>
          <p:cNvPr id="6" name="object 6"/>
          <p:cNvGrpSpPr/>
          <p:nvPr/>
        </p:nvGrpSpPr>
        <p:grpSpPr>
          <a:xfrm>
            <a:off x="361188" y="469391"/>
            <a:ext cx="2982595" cy="2955290"/>
            <a:chOff x="361188" y="469391"/>
            <a:chExt cx="2982595" cy="2955290"/>
          </a:xfrm>
        </p:grpSpPr>
        <p:sp>
          <p:nvSpPr>
            <p:cNvPr id="7" name="object 7"/>
            <p:cNvSpPr/>
            <p:nvPr/>
          </p:nvSpPr>
          <p:spPr>
            <a:xfrm>
              <a:off x="361188" y="469391"/>
              <a:ext cx="527685" cy="109855"/>
            </a:xfrm>
            <a:custGeom>
              <a:avLst/>
              <a:gdLst/>
              <a:ahLst/>
              <a:cxnLst/>
              <a:rect l="l" t="t" r="r" b="b"/>
              <a:pathLst>
                <a:path w="527685" h="109854">
                  <a:moveTo>
                    <a:pt x="527304" y="0"/>
                  </a:moveTo>
                  <a:lnTo>
                    <a:pt x="0" y="0"/>
                  </a:lnTo>
                  <a:lnTo>
                    <a:pt x="0" y="109727"/>
                  </a:lnTo>
                  <a:lnTo>
                    <a:pt x="527304" y="109727"/>
                  </a:lnTo>
                  <a:lnTo>
                    <a:pt x="527304" y="0"/>
                  </a:lnTo>
                  <a:close/>
                </a:path>
              </a:pathLst>
            </a:custGeom>
            <a:solidFill>
              <a:srgbClr val="EC7C30"/>
            </a:solidFill>
          </p:spPr>
          <p:txBody>
            <a:bodyPr wrap="square" lIns="0" tIns="0" rIns="0" bIns="0" rtlCol="0"/>
            <a:lstStyle/>
            <a:p>
              <a:endParaRPr dirty="0"/>
            </a:p>
          </p:txBody>
        </p:sp>
        <p:sp>
          <p:nvSpPr>
            <p:cNvPr id="8" name="object 8"/>
            <p:cNvSpPr/>
            <p:nvPr/>
          </p:nvSpPr>
          <p:spPr>
            <a:xfrm>
              <a:off x="361188" y="3410712"/>
              <a:ext cx="2982595" cy="13970"/>
            </a:xfrm>
            <a:custGeom>
              <a:avLst/>
              <a:gdLst/>
              <a:ahLst/>
              <a:cxnLst/>
              <a:rect l="l" t="t" r="r" b="b"/>
              <a:pathLst>
                <a:path w="2982595" h="13970">
                  <a:moveTo>
                    <a:pt x="2982468" y="0"/>
                  </a:moveTo>
                  <a:lnTo>
                    <a:pt x="0" y="0"/>
                  </a:lnTo>
                  <a:lnTo>
                    <a:pt x="0" y="13716"/>
                  </a:lnTo>
                  <a:lnTo>
                    <a:pt x="2982468" y="13716"/>
                  </a:lnTo>
                  <a:lnTo>
                    <a:pt x="2982468" y="0"/>
                  </a:lnTo>
                  <a:close/>
                </a:path>
              </a:pathLst>
            </a:custGeom>
            <a:solidFill>
              <a:srgbClr val="D4D4D4"/>
            </a:solidFill>
          </p:spPr>
          <p:txBody>
            <a:bodyPr wrap="square" lIns="0" tIns="0" rIns="0" bIns="0" rtlCol="0"/>
            <a:lstStyle/>
            <a:p>
              <a:endParaRPr dirty="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6214"/>
            <a:ext cx="3766185" cy="4869180"/>
          </a:xfrm>
          <a:custGeom>
            <a:avLst/>
            <a:gdLst/>
            <a:ahLst/>
            <a:cxnLst/>
            <a:rect l="l" t="t" r="r" b="b"/>
            <a:pathLst>
              <a:path w="3766185" h="4869180">
                <a:moveTo>
                  <a:pt x="3765804" y="0"/>
                </a:moveTo>
                <a:lnTo>
                  <a:pt x="0" y="0"/>
                </a:lnTo>
                <a:lnTo>
                  <a:pt x="0" y="4869180"/>
                </a:lnTo>
                <a:lnTo>
                  <a:pt x="3765804" y="4869180"/>
                </a:lnTo>
                <a:lnTo>
                  <a:pt x="3765804" y="0"/>
                </a:lnTo>
                <a:close/>
              </a:path>
            </a:pathLst>
          </a:custGeom>
          <a:solidFill>
            <a:srgbClr val="F1F1F1"/>
          </a:solidFill>
        </p:spPr>
        <p:txBody>
          <a:bodyPr wrap="square" lIns="0" tIns="0" rIns="0" bIns="0" rtlCol="0"/>
          <a:lstStyle/>
          <a:p>
            <a:endParaRPr dirty="0"/>
          </a:p>
        </p:txBody>
      </p:sp>
      <p:sp>
        <p:nvSpPr>
          <p:cNvPr id="3" name="object 3"/>
          <p:cNvSpPr txBox="1">
            <a:spLocks noGrp="1"/>
          </p:cNvSpPr>
          <p:nvPr>
            <p:ph type="title"/>
          </p:nvPr>
        </p:nvSpPr>
        <p:spPr>
          <a:xfrm>
            <a:off x="524662" y="1807540"/>
            <a:ext cx="1523365" cy="1127125"/>
          </a:xfrm>
          <a:prstGeom prst="rect">
            <a:avLst/>
          </a:prstGeom>
        </p:spPr>
        <p:txBody>
          <a:bodyPr vert="horz" wrap="square" lIns="0" tIns="78105" rIns="0" bIns="0" rtlCol="0">
            <a:spAutoFit/>
          </a:bodyPr>
          <a:lstStyle/>
          <a:p>
            <a:pPr marL="12700" marR="5080">
              <a:lnSpc>
                <a:spcPts val="4110"/>
              </a:lnSpc>
              <a:spcBef>
                <a:spcPts val="615"/>
              </a:spcBef>
            </a:pPr>
            <a:r>
              <a:rPr sz="3800" spc="-155" dirty="0">
                <a:solidFill>
                  <a:srgbClr val="000000"/>
                </a:solidFill>
              </a:rPr>
              <a:t>Course  </a:t>
            </a:r>
            <a:r>
              <a:rPr sz="3800" spc="-305" dirty="0">
                <a:solidFill>
                  <a:srgbClr val="000000"/>
                </a:solidFill>
              </a:rPr>
              <a:t>c</a:t>
            </a:r>
            <a:r>
              <a:rPr sz="3800" spc="-85" dirty="0">
                <a:solidFill>
                  <a:srgbClr val="000000"/>
                </a:solidFill>
              </a:rPr>
              <a:t>o</a:t>
            </a:r>
            <a:r>
              <a:rPr sz="3800" spc="-120" dirty="0">
                <a:solidFill>
                  <a:srgbClr val="000000"/>
                </a:solidFill>
              </a:rPr>
              <a:t>n</a:t>
            </a:r>
            <a:r>
              <a:rPr sz="3800" spc="-300" dirty="0">
                <a:solidFill>
                  <a:srgbClr val="000000"/>
                </a:solidFill>
              </a:rPr>
              <a:t>t</a:t>
            </a:r>
            <a:r>
              <a:rPr sz="3800" spc="-155" dirty="0">
                <a:solidFill>
                  <a:srgbClr val="000000"/>
                </a:solidFill>
              </a:rPr>
              <a:t>e</a:t>
            </a:r>
            <a:r>
              <a:rPr sz="3800" spc="-185" dirty="0">
                <a:solidFill>
                  <a:srgbClr val="000000"/>
                </a:solidFill>
              </a:rPr>
              <a:t>n</a:t>
            </a:r>
            <a:r>
              <a:rPr sz="3800" spc="-260" dirty="0">
                <a:solidFill>
                  <a:srgbClr val="000000"/>
                </a:solidFill>
              </a:rPr>
              <a:t>t</a:t>
            </a:r>
            <a:endParaRPr sz="3800" dirty="0"/>
          </a:p>
        </p:txBody>
      </p:sp>
      <p:grpSp>
        <p:nvGrpSpPr>
          <p:cNvPr id="4" name="object 4"/>
          <p:cNvGrpSpPr/>
          <p:nvPr/>
        </p:nvGrpSpPr>
        <p:grpSpPr>
          <a:xfrm>
            <a:off x="0" y="150531"/>
            <a:ext cx="9144000" cy="4992969"/>
            <a:chOff x="0" y="150530"/>
            <a:chExt cx="9144000" cy="4992969"/>
          </a:xfrm>
        </p:grpSpPr>
        <p:sp>
          <p:nvSpPr>
            <p:cNvPr id="5" name="object 5"/>
            <p:cNvSpPr/>
            <p:nvPr/>
          </p:nvSpPr>
          <p:spPr>
            <a:xfrm>
              <a:off x="42672" y="1927859"/>
              <a:ext cx="181610" cy="1004569"/>
            </a:xfrm>
            <a:custGeom>
              <a:avLst/>
              <a:gdLst/>
              <a:ahLst/>
              <a:cxnLst/>
              <a:rect l="l" t="t" r="r" b="b"/>
              <a:pathLst>
                <a:path w="181610" h="1004569">
                  <a:moveTo>
                    <a:pt x="44196" y="981456"/>
                  </a:moveTo>
                  <a:lnTo>
                    <a:pt x="42456" y="972591"/>
                  </a:lnTo>
                  <a:lnTo>
                    <a:pt x="37719" y="965314"/>
                  </a:lnTo>
                  <a:lnTo>
                    <a:pt x="30695" y="960412"/>
                  </a:lnTo>
                  <a:lnTo>
                    <a:pt x="22098" y="958596"/>
                  </a:lnTo>
                  <a:lnTo>
                    <a:pt x="13487" y="960412"/>
                  </a:lnTo>
                  <a:lnTo>
                    <a:pt x="6464" y="965314"/>
                  </a:lnTo>
                  <a:lnTo>
                    <a:pt x="1727" y="972591"/>
                  </a:lnTo>
                  <a:lnTo>
                    <a:pt x="0" y="981456"/>
                  </a:lnTo>
                  <a:lnTo>
                    <a:pt x="1727" y="990333"/>
                  </a:lnTo>
                  <a:lnTo>
                    <a:pt x="6464" y="997610"/>
                  </a:lnTo>
                  <a:lnTo>
                    <a:pt x="13487" y="1002512"/>
                  </a:lnTo>
                  <a:lnTo>
                    <a:pt x="22098" y="1004316"/>
                  </a:lnTo>
                  <a:lnTo>
                    <a:pt x="30695" y="1002512"/>
                  </a:lnTo>
                  <a:lnTo>
                    <a:pt x="37719" y="997610"/>
                  </a:lnTo>
                  <a:lnTo>
                    <a:pt x="42456" y="990333"/>
                  </a:lnTo>
                  <a:lnTo>
                    <a:pt x="44196" y="981456"/>
                  </a:lnTo>
                  <a:close/>
                </a:path>
                <a:path w="181610" h="1004569">
                  <a:moveTo>
                    <a:pt x="44196" y="874776"/>
                  </a:moveTo>
                  <a:lnTo>
                    <a:pt x="42456" y="865911"/>
                  </a:lnTo>
                  <a:lnTo>
                    <a:pt x="37719" y="858634"/>
                  </a:lnTo>
                  <a:lnTo>
                    <a:pt x="30695" y="853732"/>
                  </a:lnTo>
                  <a:lnTo>
                    <a:pt x="22098" y="851916"/>
                  </a:lnTo>
                  <a:lnTo>
                    <a:pt x="13487" y="853732"/>
                  </a:lnTo>
                  <a:lnTo>
                    <a:pt x="6464" y="858634"/>
                  </a:lnTo>
                  <a:lnTo>
                    <a:pt x="1727" y="865911"/>
                  </a:lnTo>
                  <a:lnTo>
                    <a:pt x="0" y="874776"/>
                  </a:lnTo>
                  <a:lnTo>
                    <a:pt x="1727" y="883653"/>
                  </a:lnTo>
                  <a:lnTo>
                    <a:pt x="6464" y="890930"/>
                  </a:lnTo>
                  <a:lnTo>
                    <a:pt x="13487" y="895832"/>
                  </a:lnTo>
                  <a:lnTo>
                    <a:pt x="22098" y="897636"/>
                  </a:lnTo>
                  <a:lnTo>
                    <a:pt x="30695" y="895832"/>
                  </a:lnTo>
                  <a:lnTo>
                    <a:pt x="37719" y="890930"/>
                  </a:lnTo>
                  <a:lnTo>
                    <a:pt x="42456" y="883653"/>
                  </a:lnTo>
                  <a:lnTo>
                    <a:pt x="44196" y="874776"/>
                  </a:lnTo>
                  <a:close/>
                </a:path>
                <a:path w="181610" h="1004569">
                  <a:moveTo>
                    <a:pt x="44196" y="768858"/>
                  </a:moveTo>
                  <a:lnTo>
                    <a:pt x="42456" y="759650"/>
                  </a:lnTo>
                  <a:lnTo>
                    <a:pt x="37719" y="752144"/>
                  </a:lnTo>
                  <a:lnTo>
                    <a:pt x="30695" y="747090"/>
                  </a:lnTo>
                  <a:lnTo>
                    <a:pt x="22098" y="745236"/>
                  </a:lnTo>
                  <a:lnTo>
                    <a:pt x="13487" y="747090"/>
                  </a:lnTo>
                  <a:lnTo>
                    <a:pt x="6464" y="752144"/>
                  </a:lnTo>
                  <a:lnTo>
                    <a:pt x="1727" y="759650"/>
                  </a:lnTo>
                  <a:lnTo>
                    <a:pt x="0" y="768858"/>
                  </a:lnTo>
                  <a:lnTo>
                    <a:pt x="1727" y="778078"/>
                  </a:lnTo>
                  <a:lnTo>
                    <a:pt x="6464" y="785583"/>
                  </a:lnTo>
                  <a:lnTo>
                    <a:pt x="13487" y="790638"/>
                  </a:lnTo>
                  <a:lnTo>
                    <a:pt x="22098" y="792480"/>
                  </a:lnTo>
                  <a:lnTo>
                    <a:pt x="30695" y="790638"/>
                  </a:lnTo>
                  <a:lnTo>
                    <a:pt x="37719" y="785583"/>
                  </a:lnTo>
                  <a:lnTo>
                    <a:pt x="42456" y="778078"/>
                  </a:lnTo>
                  <a:lnTo>
                    <a:pt x="44196" y="768858"/>
                  </a:lnTo>
                  <a:close/>
                </a:path>
                <a:path w="181610" h="1004569">
                  <a:moveTo>
                    <a:pt x="44196" y="662178"/>
                  </a:moveTo>
                  <a:lnTo>
                    <a:pt x="42456" y="652970"/>
                  </a:lnTo>
                  <a:lnTo>
                    <a:pt x="37719" y="645464"/>
                  </a:lnTo>
                  <a:lnTo>
                    <a:pt x="30695" y="640410"/>
                  </a:lnTo>
                  <a:lnTo>
                    <a:pt x="22098" y="638556"/>
                  </a:lnTo>
                  <a:lnTo>
                    <a:pt x="13487" y="640410"/>
                  </a:lnTo>
                  <a:lnTo>
                    <a:pt x="6464" y="645464"/>
                  </a:lnTo>
                  <a:lnTo>
                    <a:pt x="1727" y="652970"/>
                  </a:lnTo>
                  <a:lnTo>
                    <a:pt x="0" y="662178"/>
                  </a:lnTo>
                  <a:lnTo>
                    <a:pt x="1727" y="671398"/>
                  </a:lnTo>
                  <a:lnTo>
                    <a:pt x="6464" y="678903"/>
                  </a:lnTo>
                  <a:lnTo>
                    <a:pt x="13487" y="683958"/>
                  </a:lnTo>
                  <a:lnTo>
                    <a:pt x="22098" y="685800"/>
                  </a:lnTo>
                  <a:lnTo>
                    <a:pt x="30695" y="683958"/>
                  </a:lnTo>
                  <a:lnTo>
                    <a:pt x="37719" y="678903"/>
                  </a:lnTo>
                  <a:lnTo>
                    <a:pt x="42456" y="671398"/>
                  </a:lnTo>
                  <a:lnTo>
                    <a:pt x="44196" y="662178"/>
                  </a:lnTo>
                  <a:close/>
                </a:path>
                <a:path w="181610" h="1004569">
                  <a:moveTo>
                    <a:pt x="44196" y="555498"/>
                  </a:moveTo>
                  <a:lnTo>
                    <a:pt x="42456" y="546290"/>
                  </a:lnTo>
                  <a:lnTo>
                    <a:pt x="37719" y="538784"/>
                  </a:lnTo>
                  <a:lnTo>
                    <a:pt x="30695" y="533730"/>
                  </a:lnTo>
                  <a:lnTo>
                    <a:pt x="22098" y="531876"/>
                  </a:lnTo>
                  <a:lnTo>
                    <a:pt x="13487" y="533730"/>
                  </a:lnTo>
                  <a:lnTo>
                    <a:pt x="6464" y="538784"/>
                  </a:lnTo>
                  <a:lnTo>
                    <a:pt x="1727" y="546290"/>
                  </a:lnTo>
                  <a:lnTo>
                    <a:pt x="0" y="555498"/>
                  </a:lnTo>
                  <a:lnTo>
                    <a:pt x="1727" y="564718"/>
                  </a:lnTo>
                  <a:lnTo>
                    <a:pt x="6464" y="572223"/>
                  </a:lnTo>
                  <a:lnTo>
                    <a:pt x="13487" y="577278"/>
                  </a:lnTo>
                  <a:lnTo>
                    <a:pt x="22098" y="579120"/>
                  </a:lnTo>
                  <a:lnTo>
                    <a:pt x="30695" y="577278"/>
                  </a:lnTo>
                  <a:lnTo>
                    <a:pt x="37719" y="572223"/>
                  </a:lnTo>
                  <a:lnTo>
                    <a:pt x="42456" y="564718"/>
                  </a:lnTo>
                  <a:lnTo>
                    <a:pt x="44196" y="555498"/>
                  </a:lnTo>
                  <a:close/>
                </a:path>
                <a:path w="181610" h="1004569">
                  <a:moveTo>
                    <a:pt x="44196" y="448818"/>
                  </a:moveTo>
                  <a:lnTo>
                    <a:pt x="42456" y="439610"/>
                  </a:lnTo>
                  <a:lnTo>
                    <a:pt x="37719" y="432104"/>
                  </a:lnTo>
                  <a:lnTo>
                    <a:pt x="30695" y="427050"/>
                  </a:lnTo>
                  <a:lnTo>
                    <a:pt x="22098" y="425196"/>
                  </a:lnTo>
                  <a:lnTo>
                    <a:pt x="13487" y="427050"/>
                  </a:lnTo>
                  <a:lnTo>
                    <a:pt x="6464" y="432104"/>
                  </a:lnTo>
                  <a:lnTo>
                    <a:pt x="1727" y="439610"/>
                  </a:lnTo>
                  <a:lnTo>
                    <a:pt x="0" y="448818"/>
                  </a:lnTo>
                  <a:lnTo>
                    <a:pt x="1727" y="458038"/>
                  </a:lnTo>
                  <a:lnTo>
                    <a:pt x="6464" y="465543"/>
                  </a:lnTo>
                  <a:lnTo>
                    <a:pt x="13487" y="470598"/>
                  </a:lnTo>
                  <a:lnTo>
                    <a:pt x="22098" y="472440"/>
                  </a:lnTo>
                  <a:lnTo>
                    <a:pt x="30695" y="470598"/>
                  </a:lnTo>
                  <a:lnTo>
                    <a:pt x="37719" y="465543"/>
                  </a:lnTo>
                  <a:lnTo>
                    <a:pt x="42456" y="458038"/>
                  </a:lnTo>
                  <a:lnTo>
                    <a:pt x="44196" y="448818"/>
                  </a:lnTo>
                  <a:close/>
                </a:path>
                <a:path w="181610" h="1004569">
                  <a:moveTo>
                    <a:pt x="44196" y="342138"/>
                  </a:moveTo>
                  <a:lnTo>
                    <a:pt x="42456" y="332930"/>
                  </a:lnTo>
                  <a:lnTo>
                    <a:pt x="37719" y="325424"/>
                  </a:lnTo>
                  <a:lnTo>
                    <a:pt x="30695" y="320370"/>
                  </a:lnTo>
                  <a:lnTo>
                    <a:pt x="22098" y="318516"/>
                  </a:lnTo>
                  <a:lnTo>
                    <a:pt x="13487" y="320370"/>
                  </a:lnTo>
                  <a:lnTo>
                    <a:pt x="6464" y="325424"/>
                  </a:lnTo>
                  <a:lnTo>
                    <a:pt x="1727" y="332930"/>
                  </a:lnTo>
                  <a:lnTo>
                    <a:pt x="0" y="342138"/>
                  </a:lnTo>
                  <a:lnTo>
                    <a:pt x="1727" y="351358"/>
                  </a:lnTo>
                  <a:lnTo>
                    <a:pt x="6464" y="358863"/>
                  </a:lnTo>
                  <a:lnTo>
                    <a:pt x="13487" y="363918"/>
                  </a:lnTo>
                  <a:lnTo>
                    <a:pt x="22098" y="365760"/>
                  </a:lnTo>
                  <a:lnTo>
                    <a:pt x="30695" y="363918"/>
                  </a:lnTo>
                  <a:lnTo>
                    <a:pt x="37719" y="358863"/>
                  </a:lnTo>
                  <a:lnTo>
                    <a:pt x="42456" y="351358"/>
                  </a:lnTo>
                  <a:lnTo>
                    <a:pt x="44196" y="342138"/>
                  </a:lnTo>
                  <a:close/>
                </a:path>
                <a:path w="181610" h="1004569">
                  <a:moveTo>
                    <a:pt x="44196" y="235458"/>
                  </a:moveTo>
                  <a:lnTo>
                    <a:pt x="42456" y="226250"/>
                  </a:lnTo>
                  <a:lnTo>
                    <a:pt x="37719" y="218744"/>
                  </a:lnTo>
                  <a:lnTo>
                    <a:pt x="30695" y="213690"/>
                  </a:lnTo>
                  <a:lnTo>
                    <a:pt x="22098" y="211836"/>
                  </a:lnTo>
                  <a:lnTo>
                    <a:pt x="13487" y="213690"/>
                  </a:lnTo>
                  <a:lnTo>
                    <a:pt x="6464" y="218744"/>
                  </a:lnTo>
                  <a:lnTo>
                    <a:pt x="1727" y="226250"/>
                  </a:lnTo>
                  <a:lnTo>
                    <a:pt x="0" y="235458"/>
                  </a:lnTo>
                  <a:lnTo>
                    <a:pt x="1727" y="244678"/>
                  </a:lnTo>
                  <a:lnTo>
                    <a:pt x="6464" y="252183"/>
                  </a:lnTo>
                  <a:lnTo>
                    <a:pt x="13487" y="257238"/>
                  </a:lnTo>
                  <a:lnTo>
                    <a:pt x="22098" y="259080"/>
                  </a:lnTo>
                  <a:lnTo>
                    <a:pt x="30695" y="257238"/>
                  </a:lnTo>
                  <a:lnTo>
                    <a:pt x="37719" y="252183"/>
                  </a:lnTo>
                  <a:lnTo>
                    <a:pt x="42456" y="244678"/>
                  </a:lnTo>
                  <a:lnTo>
                    <a:pt x="44196" y="235458"/>
                  </a:lnTo>
                  <a:close/>
                </a:path>
                <a:path w="181610" h="1004569">
                  <a:moveTo>
                    <a:pt x="44196" y="128778"/>
                  </a:moveTo>
                  <a:lnTo>
                    <a:pt x="42456" y="119570"/>
                  </a:lnTo>
                  <a:lnTo>
                    <a:pt x="37719" y="112064"/>
                  </a:lnTo>
                  <a:lnTo>
                    <a:pt x="30695" y="107010"/>
                  </a:lnTo>
                  <a:lnTo>
                    <a:pt x="22098" y="105156"/>
                  </a:lnTo>
                  <a:lnTo>
                    <a:pt x="13487" y="107010"/>
                  </a:lnTo>
                  <a:lnTo>
                    <a:pt x="6464" y="112064"/>
                  </a:lnTo>
                  <a:lnTo>
                    <a:pt x="1727" y="119570"/>
                  </a:lnTo>
                  <a:lnTo>
                    <a:pt x="0" y="128778"/>
                  </a:lnTo>
                  <a:lnTo>
                    <a:pt x="1727" y="137998"/>
                  </a:lnTo>
                  <a:lnTo>
                    <a:pt x="6464" y="145503"/>
                  </a:lnTo>
                  <a:lnTo>
                    <a:pt x="13487" y="150558"/>
                  </a:lnTo>
                  <a:lnTo>
                    <a:pt x="22098" y="152400"/>
                  </a:lnTo>
                  <a:lnTo>
                    <a:pt x="30695" y="150558"/>
                  </a:lnTo>
                  <a:lnTo>
                    <a:pt x="37719" y="145503"/>
                  </a:lnTo>
                  <a:lnTo>
                    <a:pt x="42456" y="137998"/>
                  </a:lnTo>
                  <a:lnTo>
                    <a:pt x="44196" y="128778"/>
                  </a:lnTo>
                  <a:close/>
                </a:path>
                <a:path w="181610" h="1004569">
                  <a:moveTo>
                    <a:pt x="44196" y="22860"/>
                  </a:moveTo>
                  <a:lnTo>
                    <a:pt x="42456" y="13995"/>
                  </a:lnTo>
                  <a:lnTo>
                    <a:pt x="37719" y="6718"/>
                  </a:lnTo>
                  <a:lnTo>
                    <a:pt x="30695" y="1816"/>
                  </a:lnTo>
                  <a:lnTo>
                    <a:pt x="22098" y="0"/>
                  </a:lnTo>
                  <a:lnTo>
                    <a:pt x="13487" y="1816"/>
                  </a:lnTo>
                  <a:lnTo>
                    <a:pt x="6464" y="6718"/>
                  </a:lnTo>
                  <a:lnTo>
                    <a:pt x="1727" y="13995"/>
                  </a:lnTo>
                  <a:lnTo>
                    <a:pt x="0" y="22860"/>
                  </a:lnTo>
                  <a:lnTo>
                    <a:pt x="1727" y="31737"/>
                  </a:lnTo>
                  <a:lnTo>
                    <a:pt x="6464" y="39014"/>
                  </a:lnTo>
                  <a:lnTo>
                    <a:pt x="13487" y="43916"/>
                  </a:lnTo>
                  <a:lnTo>
                    <a:pt x="22098" y="45720"/>
                  </a:lnTo>
                  <a:lnTo>
                    <a:pt x="30695" y="43916"/>
                  </a:lnTo>
                  <a:lnTo>
                    <a:pt x="37719" y="39014"/>
                  </a:lnTo>
                  <a:lnTo>
                    <a:pt x="42456" y="31737"/>
                  </a:lnTo>
                  <a:lnTo>
                    <a:pt x="44196" y="22860"/>
                  </a:lnTo>
                  <a:close/>
                </a:path>
                <a:path w="181610" h="1004569">
                  <a:moveTo>
                    <a:pt x="181356" y="981456"/>
                  </a:moveTo>
                  <a:lnTo>
                    <a:pt x="179616" y="972591"/>
                  </a:lnTo>
                  <a:lnTo>
                    <a:pt x="174879" y="965314"/>
                  </a:lnTo>
                  <a:lnTo>
                    <a:pt x="167855" y="960412"/>
                  </a:lnTo>
                  <a:lnTo>
                    <a:pt x="159258" y="958596"/>
                  </a:lnTo>
                  <a:lnTo>
                    <a:pt x="150647" y="960412"/>
                  </a:lnTo>
                  <a:lnTo>
                    <a:pt x="143624" y="965314"/>
                  </a:lnTo>
                  <a:lnTo>
                    <a:pt x="138887" y="972591"/>
                  </a:lnTo>
                  <a:lnTo>
                    <a:pt x="137160" y="981456"/>
                  </a:lnTo>
                  <a:lnTo>
                    <a:pt x="138887" y="990333"/>
                  </a:lnTo>
                  <a:lnTo>
                    <a:pt x="143624" y="997610"/>
                  </a:lnTo>
                  <a:lnTo>
                    <a:pt x="150647" y="1002512"/>
                  </a:lnTo>
                  <a:lnTo>
                    <a:pt x="159258" y="1004316"/>
                  </a:lnTo>
                  <a:lnTo>
                    <a:pt x="167855" y="1002512"/>
                  </a:lnTo>
                  <a:lnTo>
                    <a:pt x="174879" y="997610"/>
                  </a:lnTo>
                  <a:lnTo>
                    <a:pt x="179616" y="990333"/>
                  </a:lnTo>
                  <a:lnTo>
                    <a:pt x="181356" y="981456"/>
                  </a:lnTo>
                  <a:close/>
                </a:path>
                <a:path w="181610" h="1004569">
                  <a:moveTo>
                    <a:pt x="181356" y="874776"/>
                  </a:moveTo>
                  <a:lnTo>
                    <a:pt x="179616" y="865911"/>
                  </a:lnTo>
                  <a:lnTo>
                    <a:pt x="174879" y="858634"/>
                  </a:lnTo>
                  <a:lnTo>
                    <a:pt x="167855" y="853732"/>
                  </a:lnTo>
                  <a:lnTo>
                    <a:pt x="159258" y="851916"/>
                  </a:lnTo>
                  <a:lnTo>
                    <a:pt x="150647" y="853732"/>
                  </a:lnTo>
                  <a:lnTo>
                    <a:pt x="143624" y="858634"/>
                  </a:lnTo>
                  <a:lnTo>
                    <a:pt x="138887" y="865911"/>
                  </a:lnTo>
                  <a:lnTo>
                    <a:pt x="137160" y="874776"/>
                  </a:lnTo>
                  <a:lnTo>
                    <a:pt x="138887" y="883653"/>
                  </a:lnTo>
                  <a:lnTo>
                    <a:pt x="143624" y="890930"/>
                  </a:lnTo>
                  <a:lnTo>
                    <a:pt x="150647" y="895832"/>
                  </a:lnTo>
                  <a:lnTo>
                    <a:pt x="159258" y="897636"/>
                  </a:lnTo>
                  <a:lnTo>
                    <a:pt x="167855" y="895832"/>
                  </a:lnTo>
                  <a:lnTo>
                    <a:pt x="174879" y="890930"/>
                  </a:lnTo>
                  <a:lnTo>
                    <a:pt x="179616" y="883653"/>
                  </a:lnTo>
                  <a:lnTo>
                    <a:pt x="181356" y="874776"/>
                  </a:lnTo>
                  <a:close/>
                </a:path>
                <a:path w="181610" h="1004569">
                  <a:moveTo>
                    <a:pt x="181356" y="768858"/>
                  </a:moveTo>
                  <a:lnTo>
                    <a:pt x="179616" y="759650"/>
                  </a:lnTo>
                  <a:lnTo>
                    <a:pt x="174879" y="752144"/>
                  </a:lnTo>
                  <a:lnTo>
                    <a:pt x="167855" y="747090"/>
                  </a:lnTo>
                  <a:lnTo>
                    <a:pt x="159258" y="745236"/>
                  </a:lnTo>
                  <a:lnTo>
                    <a:pt x="150647" y="747090"/>
                  </a:lnTo>
                  <a:lnTo>
                    <a:pt x="143624" y="752144"/>
                  </a:lnTo>
                  <a:lnTo>
                    <a:pt x="138887" y="759650"/>
                  </a:lnTo>
                  <a:lnTo>
                    <a:pt x="137160" y="768858"/>
                  </a:lnTo>
                  <a:lnTo>
                    <a:pt x="138887" y="778078"/>
                  </a:lnTo>
                  <a:lnTo>
                    <a:pt x="143624" y="785583"/>
                  </a:lnTo>
                  <a:lnTo>
                    <a:pt x="150647" y="790638"/>
                  </a:lnTo>
                  <a:lnTo>
                    <a:pt x="159258" y="792480"/>
                  </a:lnTo>
                  <a:lnTo>
                    <a:pt x="167855" y="790638"/>
                  </a:lnTo>
                  <a:lnTo>
                    <a:pt x="174879" y="785583"/>
                  </a:lnTo>
                  <a:lnTo>
                    <a:pt x="179616" y="778078"/>
                  </a:lnTo>
                  <a:lnTo>
                    <a:pt x="181356" y="768858"/>
                  </a:lnTo>
                  <a:close/>
                </a:path>
                <a:path w="181610" h="1004569">
                  <a:moveTo>
                    <a:pt x="181356" y="662178"/>
                  </a:moveTo>
                  <a:lnTo>
                    <a:pt x="179616" y="652970"/>
                  </a:lnTo>
                  <a:lnTo>
                    <a:pt x="174879" y="645464"/>
                  </a:lnTo>
                  <a:lnTo>
                    <a:pt x="167855" y="640410"/>
                  </a:lnTo>
                  <a:lnTo>
                    <a:pt x="159258" y="638556"/>
                  </a:lnTo>
                  <a:lnTo>
                    <a:pt x="150647" y="640410"/>
                  </a:lnTo>
                  <a:lnTo>
                    <a:pt x="143624" y="645464"/>
                  </a:lnTo>
                  <a:lnTo>
                    <a:pt x="138887" y="652970"/>
                  </a:lnTo>
                  <a:lnTo>
                    <a:pt x="137160" y="662178"/>
                  </a:lnTo>
                  <a:lnTo>
                    <a:pt x="138887" y="671398"/>
                  </a:lnTo>
                  <a:lnTo>
                    <a:pt x="143624" y="678903"/>
                  </a:lnTo>
                  <a:lnTo>
                    <a:pt x="150647" y="683958"/>
                  </a:lnTo>
                  <a:lnTo>
                    <a:pt x="159258" y="685800"/>
                  </a:lnTo>
                  <a:lnTo>
                    <a:pt x="167855" y="683958"/>
                  </a:lnTo>
                  <a:lnTo>
                    <a:pt x="174879" y="678903"/>
                  </a:lnTo>
                  <a:lnTo>
                    <a:pt x="179616" y="671398"/>
                  </a:lnTo>
                  <a:lnTo>
                    <a:pt x="181356" y="662178"/>
                  </a:lnTo>
                  <a:close/>
                </a:path>
                <a:path w="181610" h="1004569">
                  <a:moveTo>
                    <a:pt x="181356" y="555498"/>
                  </a:moveTo>
                  <a:lnTo>
                    <a:pt x="179616" y="546290"/>
                  </a:lnTo>
                  <a:lnTo>
                    <a:pt x="174879" y="538784"/>
                  </a:lnTo>
                  <a:lnTo>
                    <a:pt x="167855" y="533730"/>
                  </a:lnTo>
                  <a:lnTo>
                    <a:pt x="159258" y="531876"/>
                  </a:lnTo>
                  <a:lnTo>
                    <a:pt x="150647" y="533730"/>
                  </a:lnTo>
                  <a:lnTo>
                    <a:pt x="143624" y="538784"/>
                  </a:lnTo>
                  <a:lnTo>
                    <a:pt x="138887" y="546290"/>
                  </a:lnTo>
                  <a:lnTo>
                    <a:pt x="137160" y="555498"/>
                  </a:lnTo>
                  <a:lnTo>
                    <a:pt x="138887" y="564718"/>
                  </a:lnTo>
                  <a:lnTo>
                    <a:pt x="143624" y="572223"/>
                  </a:lnTo>
                  <a:lnTo>
                    <a:pt x="150647" y="577278"/>
                  </a:lnTo>
                  <a:lnTo>
                    <a:pt x="159258" y="579120"/>
                  </a:lnTo>
                  <a:lnTo>
                    <a:pt x="167855" y="577278"/>
                  </a:lnTo>
                  <a:lnTo>
                    <a:pt x="174879" y="572223"/>
                  </a:lnTo>
                  <a:lnTo>
                    <a:pt x="179616" y="564718"/>
                  </a:lnTo>
                  <a:lnTo>
                    <a:pt x="181356" y="555498"/>
                  </a:lnTo>
                  <a:close/>
                </a:path>
                <a:path w="181610" h="1004569">
                  <a:moveTo>
                    <a:pt x="181356" y="448818"/>
                  </a:moveTo>
                  <a:lnTo>
                    <a:pt x="179616" y="439610"/>
                  </a:lnTo>
                  <a:lnTo>
                    <a:pt x="174879" y="432104"/>
                  </a:lnTo>
                  <a:lnTo>
                    <a:pt x="167855" y="427050"/>
                  </a:lnTo>
                  <a:lnTo>
                    <a:pt x="159258" y="425196"/>
                  </a:lnTo>
                  <a:lnTo>
                    <a:pt x="150647" y="427050"/>
                  </a:lnTo>
                  <a:lnTo>
                    <a:pt x="143624" y="432104"/>
                  </a:lnTo>
                  <a:lnTo>
                    <a:pt x="138887" y="439610"/>
                  </a:lnTo>
                  <a:lnTo>
                    <a:pt x="137160" y="448818"/>
                  </a:lnTo>
                  <a:lnTo>
                    <a:pt x="138887" y="458038"/>
                  </a:lnTo>
                  <a:lnTo>
                    <a:pt x="143624" y="465543"/>
                  </a:lnTo>
                  <a:lnTo>
                    <a:pt x="150647" y="470598"/>
                  </a:lnTo>
                  <a:lnTo>
                    <a:pt x="159258" y="472440"/>
                  </a:lnTo>
                  <a:lnTo>
                    <a:pt x="167855" y="470598"/>
                  </a:lnTo>
                  <a:lnTo>
                    <a:pt x="174879" y="465543"/>
                  </a:lnTo>
                  <a:lnTo>
                    <a:pt x="179616" y="458038"/>
                  </a:lnTo>
                  <a:lnTo>
                    <a:pt x="181356" y="448818"/>
                  </a:lnTo>
                  <a:close/>
                </a:path>
                <a:path w="181610" h="1004569">
                  <a:moveTo>
                    <a:pt x="181356" y="342138"/>
                  </a:moveTo>
                  <a:lnTo>
                    <a:pt x="179616" y="332930"/>
                  </a:lnTo>
                  <a:lnTo>
                    <a:pt x="174879" y="325424"/>
                  </a:lnTo>
                  <a:lnTo>
                    <a:pt x="167855" y="320370"/>
                  </a:lnTo>
                  <a:lnTo>
                    <a:pt x="159258" y="318516"/>
                  </a:lnTo>
                  <a:lnTo>
                    <a:pt x="150647" y="320370"/>
                  </a:lnTo>
                  <a:lnTo>
                    <a:pt x="143624" y="325424"/>
                  </a:lnTo>
                  <a:lnTo>
                    <a:pt x="138887" y="332930"/>
                  </a:lnTo>
                  <a:lnTo>
                    <a:pt x="137160" y="342138"/>
                  </a:lnTo>
                  <a:lnTo>
                    <a:pt x="138887" y="351358"/>
                  </a:lnTo>
                  <a:lnTo>
                    <a:pt x="143624" y="358863"/>
                  </a:lnTo>
                  <a:lnTo>
                    <a:pt x="150647" y="363918"/>
                  </a:lnTo>
                  <a:lnTo>
                    <a:pt x="159258" y="365760"/>
                  </a:lnTo>
                  <a:lnTo>
                    <a:pt x="167855" y="363918"/>
                  </a:lnTo>
                  <a:lnTo>
                    <a:pt x="174879" y="358863"/>
                  </a:lnTo>
                  <a:lnTo>
                    <a:pt x="179616" y="351358"/>
                  </a:lnTo>
                  <a:lnTo>
                    <a:pt x="181356" y="342138"/>
                  </a:lnTo>
                  <a:close/>
                </a:path>
                <a:path w="181610" h="1004569">
                  <a:moveTo>
                    <a:pt x="181356" y="235458"/>
                  </a:moveTo>
                  <a:lnTo>
                    <a:pt x="179616" y="226250"/>
                  </a:lnTo>
                  <a:lnTo>
                    <a:pt x="174879" y="218744"/>
                  </a:lnTo>
                  <a:lnTo>
                    <a:pt x="167855" y="213690"/>
                  </a:lnTo>
                  <a:lnTo>
                    <a:pt x="159258" y="211836"/>
                  </a:lnTo>
                  <a:lnTo>
                    <a:pt x="150647" y="213690"/>
                  </a:lnTo>
                  <a:lnTo>
                    <a:pt x="143624" y="218744"/>
                  </a:lnTo>
                  <a:lnTo>
                    <a:pt x="138887" y="226250"/>
                  </a:lnTo>
                  <a:lnTo>
                    <a:pt x="137160" y="235458"/>
                  </a:lnTo>
                  <a:lnTo>
                    <a:pt x="138887" y="244678"/>
                  </a:lnTo>
                  <a:lnTo>
                    <a:pt x="143624" y="252183"/>
                  </a:lnTo>
                  <a:lnTo>
                    <a:pt x="150647" y="257238"/>
                  </a:lnTo>
                  <a:lnTo>
                    <a:pt x="159258" y="259080"/>
                  </a:lnTo>
                  <a:lnTo>
                    <a:pt x="167855" y="257238"/>
                  </a:lnTo>
                  <a:lnTo>
                    <a:pt x="174879" y="252183"/>
                  </a:lnTo>
                  <a:lnTo>
                    <a:pt x="179616" y="244678"/>
                  </a:lnTo>
                  <a:lnTo>
                    <a:pt x="181356" y="235458"/>
                  </a:lnTo>
                  <a:close/>
                </a:path>
                <a:path w="181610" h="1004569">
                  <a:moveTo>
                    <a:pt x="181356" y="128778"/>
                  </a:moveTo>
                  <a:lnTo>
                    <a:pt x="179616" y="119570"/>
                  </a:lnTo>
                  <a:lnTo>
                    <a:pt x="174879" y="112064"/>
                  </a:lnTo>
                  <a:lnTo>
                    <a:pt x="167855" y="107010"/>
                  </a:lnTo>
                  <a:lnTo>
                    <a:pt x="159258" y="105156"/>
                  </a:lnTo>
                  <a:lnTo>
                    <a:pt x="150647" y="107010"/>
                  </a:lnTo>
                  <a:lnTo>
                    <a:pt x="143624" y="112064"/>
                  </a:lnTo>
                  <a:lnTo>
                    <a:pt x="138887" y="119570"/>
                  </a:lnTo>
                  <a:lnTo>
                    <a:pt x="137160" y="128778"/>
                  </a:lnTo>
                  <a:lnTo>
                    <a:pt x="138887" y="137998"/>
                  </a:lnTo>
                  <a:lnTo>
                    <a:pt x="143624" y="145503"/>
                  </a:lnTo>
                  <a:lnTo>
                    <a:pt x="150647" y="150558"/>
                  </a:lnTo>
                  <a:lnTo>
                    <a:pt x="159258" y="152400"/>
                  </a:lnTo>
                  <a:lnTo>
                    <a:pt x="167855" y="150558"/>
                  </a:lnTo>
                  <a:lnTo>
                    <a:pt x="174879" y="145503"/>
                  </a:lnTo>
                  <a:lnTo>
                    <a:pt x="179616" y="137998"/>
                  </a:lnTo>
                  <a:lnTo>
                    <a:pt x="181356" y="128778"/>
                  </a:lnTo>
                  <a:close/>
                </a:path>
                <a:path w="181610" h="1004569">
                  <a:moveTo>
                    <a:pt x="181356" y="22860"/>
                  </a:moveTo>
                  <a:lnTo>
                    <a:pt x="179616" y="13995"/>
                  </a:lnTo>
                  <a:lnTo>
                    <a:pt x="174879" y="6718"/>
                  </a:lnTo>
                  <a:lnTo>
                    <a:pt x="167855" y="1816"/>
                  </a:lnTo>
                  <a:lnTo>
                    <a:pt x="159258" y="0"/>
                  </a:lnTo>
                  <a:lnTo>
                    <a:pt x="150647" y="1816"/>
                  </a:lnTo>
                  <a:lnTo>
                    <a:pt x="143624" y="6718"/>
                  </a:lnTo>
                  <a:lnTo>
                    <a:pt x="138887" y="13995"/>
                  </a:lnTo>
                  <a:lnTo>
                    <a:pt x="137160" y="22860"/>
                  </a:lnTo>
                  <a:lnTo>
                    <a:pt x="138887" y="31737"/>
                  </a:lnTo>
                  <a:lnTo>
                    <a:pt x="143624" y="39014"/>
                  </a:lnTo>
                  <a:lnTo>
                    <a:pt x="150647" y="43916"/>
                  </a:lnTo>
                  <a:lnTo>
                    <a:pt x="159258" y="45720"/>
                  </a:lnTo>
                  <a:lnTo>
                    <a:pt x="167855" y="43916"/>
                  </a:lnTo>
                  <a:lnTo>
                    <a:pt x="174879" y="39014"/>
                  </a:lnTo>
                  <a:lnTo>
                    <a:pt x="179616" y="31737"/>
                  </a:lnTo>
                  <a:lnTo>
                    <a:pt x="181356" y="22860"/>
                  </a:lnTo>
                  <a:close/>
                </a:path>
              </a:pathLst>
            </a:custGeom>
            <a:solidFill>
              <a:srgbClr val="4471C4"/>
            </a:solidFill>
          </p:spPr>
          <p:txBody>
            <a:bodyPr wrap="square" lIns="0" tIns="0" rIns="0" bIns="0" rtlCol="0"/>
            <a:lstStyle/>
            <a:p>
              <a:endParaRPr dirty="0"/>
            </a:p>
          </p:txBody>
        </p:sp>
        <p:sp>
          <p:nvSpPr>
            <p:cNvPr id="6" name="object 6"/>
            <p:cNvSpPr/>
            <p:nvPr/>
          </p:nvSpPr>
          <p:spPr>
            <a:xfrm>
              <a:off x="0" y="4876799"/>
              <a:ext cx="9144000" cy="266700"/>
            </a:xfrm>
            <a:custGeom>
              <a:avLst/>
              <a:gdLst/>
              <a:ahLst/>
              <a:cxnLst/>
              <a:rect l="l" t="t" r="r" b="b"/>
              <a:pathLst>
                <a:path w="9144000" h="266700">
                  <a:moveTo>
                    <a:pt x="9144000" y="0"/>
                  </a:moveTo>
                  <a:lnTo>
                    <a:pt x="0" y="0"/>
                  </a:lnTo>
                  <a:lnTo>
                    <a:pt x="0" y="266700"/>
                  </a:lnTo>
                  <a:lnTo>
                    <a:pt x="9144000" y="266700"/>
                  </a:lnTo>
                  <a:lnTo>
                    <a:pt x="9144000" y="0"/>
                  </a:lnTo>
                  <a:close/>
                </a:path>
              </a:pathLst>
            </a:custGeom>
            <a:solidFill>
              <a:srgbClr val="252525"/>
            </a:solidFill>
          </p:spPr>
          <p:txBody>
            <a:bodyPr wrap="square" lIns="0" tIns="0" rIns="0" bIns="0" rtlCol="0"/>
            <a:lstStyle/>
            <a:p>
              <a:endParaRPr dirty="0"/>
            </a:p>
          </p:txBody>
        </p:sp>
        <p:sp>
          <p:nvSpPr>
            <p:cNvPr id="7" name="object 7"/>
            <p:cNvSpPr/>
            <p:nvPr/>
          </p:nvSpPr>
          <p:spPr>
            <a:xfrm>
              <a:off x="4181387" y="150530"/>
              <a:ext cx="4618569" cy="533767"/>
            </a:xfrm>
            <a:custGeom>
              <a:avLst/>
              <a:gdLst/>
              <a:ahLst/>
              <a:cxnLst/>
              <a:rect l="l" t="t" r="r" b="b"/>
              <a:pathLst>
                <a:path w="4589145" h="711835">
                  <a:moveTo>
                    <a:pt x="4517644" y="0"/>
                  </a:moveTo>
                  <a:lnTo>
                    <a:pt x="71120" y="0"/>
                  </a:lnTo>
                  <a:lnTo>
                    <a:pt x="43451" y="5593"/>
                  </a:lnTo>
                  <a:lnTo>
                    <a:pt x="20843" y="20843"/>
                  </a:lnTo>
                  <a:lnTo>
                    <a:pt x="5593" y="43451"/>
                  </a:lnTo>
                  <a:lnTo>
                    <a:pt x="0" y="71119"/>
                  </a:lnTo>
                  <a:lnTo>
                    <a:pt x="0" y="640588"/>
                  </a:lnTo>
                  <a:lnTo>
                    <a:pt x="5593" y="668256"/>
                  </a:lnTo>
                  <a:lnTo>
                    <a:pt x="20843" y="690864"/>
                  </a:lnTo>
                  <a:lnTo>
                    <a:pt x="43451" y="706114"/>
                  </a:lnTo>
                  <a:lnTo>
                    <a:pt x="71120" y="711707"/>
                  </a:lnTo>
                  <a:lnTo>
                    <a:pt x="4517644" y="711707"/>
                  </a:lnTo>
                  <a:lnTo>
                    <a:pt x="4545312" y="706114"/>
                  </a:lnTo>
                  <a:lnTo>
                    <a:pt x="4567920" y="690864"/>
                  </a:lnTo>
                  <a:lnTo>
                    <a:pt x="4583170" y="668256"/>
                  </a:lnTo>
                  <a:lnTo>
                    <a:pt x="4588764" y="640588"/>
                  </a:lnTo>
                  <a:lnTo>
                    <a:pt x="4588764" y="71119"/>
                  </a:lnTo>
                  <a:lnTo>
                    <a:pt x="4583170" y="43451"/>
                  </a:lnTo>
                  <a:lnTo>
                    <a:pt x="4567920" y="20843"/>
                  </a:lnTo>
                  <a:lnTo>
                    <a:pt x="4545312" y="5593"/>
                  </a:lnTo>
                  <a:lnTo>
                    <a:pt x="4517644" y="0"/>
                  </a:lnTo>
                  <a:close/>
                </a:path>
              </a:pathLst>
            </a:custGeom>
            <a:solidFill>
              <a:srgbClr val="F1F1F1"/>
            </a:solidFill>
          </p:spPr>
          <p:txBody>
            <a:bodyPr wrap="square" lIns="0" tIns="0" rIns="0" bIns="0" rtlCol="0"/>
            <a:lstStyle/>
            <a:p>
              <a:endParaRPr dirty="0"/>
            </a:p>
          </p:txBody>
        </p:sp>
        <p:sp>
          <p:nvSpPr>
            <p:cNvPr id="8" name="object 8"/>
            <p:cNvSpPr/>
            <p:nvPr/>
          </p:nvSpPr>
          <p:spPr>
            <a:xfrm>
              <a:off x="4484992" y="275208"/>
              <a:ext cx="274320" cy="274320"/>
            </a:xfrm>
            <a:custGeom>
              <a:avLst/>
              <a:gdLst/>
              <a:ahLst/>
              <a:cxnLst/>
              <a:rect l="l" t="t" r="r" b="b"/>
              <a:pathLst>
                <a:path w="274320" h="274319">
                  <a:moveTo>
                    <a:pt x="92722" y="85051"/>
                  </a:moveTo>
                  <a:lnTo>
                    <a:pt x="48374" y="85051"/>
                  </a:lnTo>
                  <a:lnTo>
                    <a:pt x="48374" y="226161"/>
                  </a:lnTo>
                  <a:lnTo>
                    <a:pt x="92722" y="226161"/>
                  </a:lnTo>
                  <a:lnTo>
                    <a:pt x="92722" y="85051"/>
                  </a:lnTo>
                  <a:close/>
                </a:path>
                <a:path w="274320" h="274319">
                  <a:moveTo>
                    <a:pt x="153200" y="381"/>
                  </a:moveTo>
                  <a:lnTo>
                    <a:pt x="108851" y="381"/>
                  </a:lnTo>
                  <a:lnTo>
                    <a:pt x="108851" y="226161"/>
                  </a:lnTo>
                  <a:lnTo>
                    <a:pt x="153200" y="226161"/>
                  </a:lnTo>
                  <a:lnTo>
                    <a:pt x="153200" y="381"/>
                  </a:lnTo>
                  <a:close/>
                </a:path>
                <a:path w="274320" h="274319">
                  <a:moveTo>
                    <a:pt x="213664" y="85051"/>
                  </a:moveTo>
                  <a:lnTo>
                    <a:pt x="169329" y="85051"/>
                  </a:lnTo>
                  <a:lnTo>
                    <a:pt x="169329" y="226161"/>
                  </a:lnTo>
                  <a:lnTo>
                    <a:pt x="213664" y="226161"/>
                  </a:lnTo>
                  <a:lnTo>
                    <a:pt x="213664" y="85051"/>
                  </a:lnTo>
                  <a:close/>
                </a:path>
                <a:path w="274320" h="274319">
                  <a:moveTo>
                    <a:pt x="274142" y="250190"/>
                  </a:moveTo>
                  <a:lnTo>
                    <a:pt x="24180" y="250190"/>
                  </a:lnTo>
                  <a:lnTo>
                    <a:pt x="24180" y="0"/>
                  </a:lnTo>
                  <a:lnTo>
                    <a:pt x="0" y="0"/>
                  </a:lnTo>
                  <a:lnTo>
                    <a:pt x="0" y="250190"/>
                  </a:lnTo>
                  <a:lnTo>
                    <a:pt x="0" y="274320"/>
                  </a:lnTo>
                  <a:lnTo>
                    <a:pt x="274142" y="274320"/>
                  </a:lnTo>
                  <a:lnTo>
                    <a:pt x="274142" y="250190"/>
                  </a:lnTo>
                  <a:close/>
                </a:path>
                <a:path w="274320" h="274319">
                  <a:moveTo>
                    <a:pt x="274142" y="153593"/>
                  </a:moveTo>
                  <a:lnTo>
                    <a:pt x="229793" y="153593"/>
                  </a:lnTo>
                  <a:lnTo>
                    <a:pt x="229793" y="226161"/>
                  </a:lnTo>
                  <a:lnTo>
                    <a:pt x="274142" y="226161"/>
                  </a:lnTo>
                  <a:lnTo>
                    <a:pt x="274142" y="153593"/>
                  </a:lnTo>
                  <a:close/>
                </a:path>
              </a:pathLst>
            </a:custGeom>
            <a:solidFill>
              <a:srgbClr val="EC7C30"/>
            </a:solidFill>
          </p:spPr>
          <p:txBody>
            <a:bodyPr wrap="square" lIns="0" tIns="0" rIns="0" bIns="0" rtlCol="0"/>
            <a:lstStyle/>
            <a:p>
              <a:endParaRPr dirty="0"/>
            </a:p>
          </p:txBody>
        </p:sp>
      </p:grpSp>
      <p:sp>
        <p:nvSpPr>
          <p:cNvPr id="9" name="object 9"/>
          <p:cNvSpPr txBox="1"/>
          <p:nvPr/>
        </p:nvSpPr>
        <p:spPr>
          <a:xfrm>
            <a:off x="5097631" y="269695"/>
            <a:ext cx="2829306" cy="304571"/>
          </a:xfrm>
          <a:prstGeom prst="rect">
            <a:avLst/>
          </a:prstGeom>
        </p:spPr>
        <p:txBody>
          <a:bodyPr vert="horz" wrap="square" lIns="0" tIns="12065" rIns="0" bIns="0" rtlCol="0">
            <a:spAutoFit/>
          </a:bodyPr>
          <a:lstStyle/>
          <a:p>
            <a:pPr marL="12700">
              <a:lnSpc>
                <a:spcPct val="100000"/>
              </a:lnSpc>
              <a:spcBef>
                <a:spcPts val="95"/>
              </a:spcBef>
            </a:pPr>
            <a:r>
              <a:rPr sz="1600" spc="-10" dirty="0">
                <a:latin typeface="Carlito"/>
                <a:cs typeface="Carlito"/>
              </a:rPr>
              <a:t>Introduction</a:t>
            </a:r>
            <a:r>
              <a:rPr sz="1900" spc="-10" dirty="0">
                <a:latin typeface="Carlito"/>
                <a:cs typeface="Carlito"/>
              </a:rPr>
              <a:t> </a:t>
            </a:r>
            <a:r>
              <a:rPr sz="1600" spc="-15" dirty="0">
                <a:latin typeface="Carlito"/>
                <a:cs typeface="Carlito"/>
              </a:rPr>
              <a:t>to Data</a:t>
            </a:r>
            <a:r>
              <a:rPr sz="1600" spc="-5" dirty="0">
                <a:latin typeface="Carlito"/>
                <a:cs typeface="Carlito"/>
              </a:rPr>
              <a:t> </a:t>
            </a:r>
            <a:r>
              <a:rPr sz="1600" spc="-10" dirty="0">
                <a:latin typeface="Carlito"/>
                <a:cs typeface="Carlito"/>
              </a:rPr>
              <a:t>Science</a:t>
            </a:r>
            <a:endParaRPr sz="1600" dirty="0">
              <a:latin typeface="Carlito"/>
              <a:cs typeface="Carlito"/>
            </a:endParaRPr>
          </a:p>
        </p:txBody>
      </p:sp>
      <p:grpSp>
        <p:nvGrpSpPr>
          <p:cNvPr id="10" name="object 10"/>
          <p:cNvGrpSpPr/>
          <p:nvPr/>
        </p:nvGrpSpPr>
        <p:grpSpPr>
          <a:xfrm>
            <a:off x="4197505" y="889252"/>
            <a:ext cx="4618569" cy="542167"/>
            <a:chOff x="4210811" y="1234439"/>
            <a:chExt cx="4589145" cy="711835"/>
          </a:xfrm>
        </p:grpSpPr>
        <p:sp>
          <p:nvSpPr>
            <p:cNvPr id="11" name="object 11"/>
            <p:cNvSpPr/>
            <p:nvPr/>
          </p:nvSpPr>
          <p:spPr>
            <a:xfrm>
              <a:off x="4210811" y="1234439"/>
              <a:ext cx="4589145" cy="711835"/>
            </a:xfrm>
            <a:custGeom>
              <a:avLst/>
              <a:gdLst/>
              <a:ahLst/>
              <a:cxnLst/>
              <a:rect l="l" t="t" r="r" b="b"/>
              <a:pathLst>
                <a:path w="4589145" h="711835">
                  <a:moveTo>
                    <a:pt x="4517644" y="0"/>
                  </a:moveTo>
                  <a:lnTo>
                    <a:pt x="71120" y="0"/>
                  </a:lnTo>
                  <a:lnTo>
                    <a:pt x="43451" y="5593"/>
                  </a:lnTo>
                  <a:lnTo>
                    <a:pt x="20843" y="20843"/>
                  </a:lnTo>
                  <a:lnTo>
                    <a:pt x="5593" y="43451"/>
                  </a:lnTo>
                  <a:lnTo>
                    <a:pt x="0" y="71120"/>
                  </a:lnTo>
                  <a:lnTo>
                    <a:pt x="0" y="640588"/>
                  </a:lnTo>
                  <a:lnTo>
                    <a:pt x="5593" y="668256"/>
                  </a:lnTo>
                  <a:lnTo>
                    <a:pt x="20843" y="690864"/>
                  </a:lnTo>
                  <a:lnTo>
                    <a:pt x="43451" y="706114"/>
                  </a:lnTo>
                  <a:lnTo>
                    <a:pt x="71120" y="711708"/>
                  </a:lnTo>
                  <a:lnTo>
                    <a:pt x="4517644" y="711708"/>
                  </a:lnTo>
                  <a:lnTo>
                    <a:pt x="4545312" y="706114"/>
                  </a:lnTo>
                  <a:lnTo>
                    <a:pt x="4567920" y="690864"/>
                  </a:lnTo>
                  <a:lnTo>
                    <a:pt x="4583170" y="668256"/>
                  </a:lnTo>
                  <a:lnTo>
                    <a:pt x="4588764" y="640588"/>
                  </a:lnTo>
                  <a:lnTo>
                    <a:pt x="4588764" y="71120"/>
                  </a:lnTo>
                  <a:lnTo>
                    <a:pt x="4583170" y="43451"/>
                  </a:lnTo>
                  <a:lnTo>
                    <a:pt x="4567920" y="20843"/>
                  </a:lnTo>
                  <a:lnTo>
                    <a:pt x="4545312" y="5593"/>
                  </a:lnTo>
                  <a:lnTo>
                    <a:pt x="4517644" y="0"/>
                  </a:lnTo>
                  <a:close/>
                </a:path>
              </a:pathLst>
            </a:custGeom>
            <a:solidFill>
              <a:srgbClr val="F1F1F1"/>
            </a:solidFill>
          </p:spPr>
          <p:txBody>
            <a:bodyPr wrap="square" lIns="0" tIns="0" rIns="0" bIns="0" rtlCol="0"/>
            <a:lstStyle/>
            <a:p>
              <a:endParaRPr dirty="0"/>
            </a:p>
          </p:txBody>
        </p:sp>
        <p:sp>
          <p:nvSpPr>
            <p:cNvPr id="12" name="object 12"/>
            <p:cNvSpPr/>
            <p:nvPr/>
          </p:nvSpPr>
          <p:spPr>
            <a:xfrm>
              <a:off x="4509183" y="1437651"/>
              <a:ext cx="225769" cy="306398"/>
            </a:xfrm>
            <a:prstGeom prst="rect">
              <a:avLst/>
            </a:prstGeom>
            <a:blipFill>
              <a:blip r:embed="rId2" cstate="print"/>
              <a:stretch>
                <a:fillRect/>
              </a:stretch>
            </a:blipFill>
          </p:spPr>
          <p:txBody>
            <a:bodyPr wrap="square" lIns="0" tIns="0" rIns="0" bIns="0" rtlCol="0"/>
            <a:lstStyle/>
            <a:p>
              <a:endParaRPr dirty="0"/>
            </a:p>
          </p:txBody>
        </p:sp>
      </p:grpSp>
      <p:sp>
        <p:nvSpPr>
          <p:cNvPr id="13" name="object 13"/>
          <p:cNvSpPr txBox="1"/>
          <p:nvPr/>
        </p:nvSpPr>
        <p:spPr>
          <a:xfrm>
            <a:off x="5124037" y="898499"/>
            <a:ext cx="2485390" cy="504625"/>
          </a:xfrm>
          <a:prstGeom prst="rect">
            <a:avLst/>
          </a:prstGeom>
        </p:spPr>
        <p:txBody>
          <a:bodyPr vert="horz" wrap="square" lIns="0" tIns="12065" rIns="0" bIns="0" rtlCol="0">
            <a:spAutoFit/>
          </a:bodyPr>
          <a:lstStyle/>
          <a:p>
            <a:pPr marL="12700">
              <a:lnSpc>
                <a:spcPct val="100000"/>
              </a:lnSpc>
              <a:spcBef>
                <a:spcPts val="95"/>
              </a:spcBef>
            </a:pPr>
            <a:r>
              <a:rPr sz="1600" spc="-10" dirty="0">
                <a:latin typeface="Carlito"/>
                <a:cs typeface="Carlito"/>
              </a:rPr>
              <a:t>The </a:t>
            </a:r>
            <a:r>
              <a:rPr sz="1600" spc="-15" dirty="0">
                <a:latin typeface="Carlito"/>
                <a:cs typeface="Carlito"/>
              </a:rPr>
              <a:t>Data </a:t>
            </a:r>
            <a:r>
              <a:rPr sz="1600" spc="-10" dirty="0">
                <a:latin typeface="Carlito"/>
                <a:cs typeface="Carlito"/>
              </a:rPr>
              <a:t>Science</a:t>
            </a:r>
            <a:r>
              <a:rPr sz="1600" spc="15" dirty="0">
                <a:latin typeface="Carlito"/>
                <a:cs typeface="Carlito"/>
              </a:rPr>
              <a:t> </a:t>
            </a:r>
            <a:r>
              <a:rPr lang="en-US" sz="1600" spc="-15" dirty="0">
                <a:latin typeface="Carlito"/>
                <a:cs typeface="Carlito"/>
              </a:rPr>
              <a:t>Components</a:t>
            </a:r>
            <a:endParaRPr sz="1600" dirty="0">
              <a:latin typeface="Carlito"/>
              <a:cs typeface="Carlito"/>
            </a:endParaRPr>
          </a:p>
        </p:txBody>
      </p:sp>
      <p:grpSp>
        <p:nvGrpSpPr>
          <p:cNvPr id="14" name="object 14"/>
          <p:cNvGrpSpPr/>
          <p:nvPr/>
        </p:nvGrpSpPr>
        <p:grpSpPr>
          <a:xfrm>
            <a:off x="4219108" y="1713831"/>
            <a:ext cx="4631671" cy="510645"/>
            <a:chOff x="4210811" y="2122932"/>
            <a:chExt cx="4589145" cy="711835"/>
          </a:xfrm>
        </p:grpSpPr>
        <p:sp>
          <p:nvSpPr>
            <p:cNvPr id="15" name="object 15"/>
            <p:cNvSpPr/>
            <p:nvPr/>
          </p:nvSpPr>
          <p:spPr>
            <a:xfrm>
              <a:off x="4210811" y="2122932"/>
              <a:ext cx="4589145" cy="711835"/>
            </a:xfrm>
            <a:custGeom>
              <a:avLst/>
              <a:gdLst/>
              <a:ahLst/>
              <a:cxnLst/>
              <a:rect l="l" t="t" r="r" b="b"/>
              <a:pathLst>
                <a:path w="4589145" h="711835">
                  <a:moveTo>
                    <a:pt x="4517644" y="0"/>
                  </a:moveTo>
                  <a:lnTo>
                    <a:pt x="71120" y="0"/>
                  </a:lnTo>
                  <a:lnTo>
                    <a:pt x="43451" y="5593"/>
                  </a:lnTo>
                  <a:lnTo>
                    <a:pt x="20843" y="20843"/>
                  </a:lnTo>
                  <a:lnTo>
                    <a:pt x="5593" y="43451"/>
                  </a:lnTo>
                  <a:lnTo>
                    <a:pt x="0" y="71119"/>
                  </a:lnTo>
                  <a:lnTo>
                    <a:pt x="0" y="640588"/>
                  </a:lnTo>
                  <a:lnTo>
                    <a:pt x="5593" y="668256"/>
                  </a:lnTo>
                  <a:lnTo>
                    <a:pt x="20843" y="690864"/>
                  </a:lnTo>
                  <a:lnTo>
                    <a:pt x="43451" y="706114"/>
                  </a:lnTo>
                  <a:lnTo>
                    <a:pt x="71120" y="711707"/>
                  </a:lnTo>
                  <a:lnTo>
                    <a:pt x="4517644" y="711707"/>
                  </a:lnTo>
                  <a:lnTo>
                    <a:pt x="4545312" y="706114"/>
                  </a:lnTo>
                  <a:lnTo>
                    <a:pt x="4567920" y="690864"/>
                  </a:lnTo>
                  <a:lnTo>
                    <a:pt x="4583170" y="668256"/>
                  </a:lnTo>
                  <a:lnTo>
                    <a:pt x="4588764" y="640588"/>
                  </a:lnTo>
                  <a:lnTo>
                    <a:pt x="4588764" y="71119"/>
                  </a:lnTo>
                  <a:lnTo>
                    <a:pt x="4583170" y="43451"/>
                  </a:lnTo>
                  <a:lnTo>
                    <a:pt x="4567920" y="20843"/>
                  </a:lnTo>
                  <a:lnTo>
                    <a:pt x="4545312" y="5593"/>
                  </a:lnTo>
                  <a:lnTo>
                    <a:pt x="4517644" y="0"/>
                  </a:lnTo>
                  <a:close/>
                </a:path>
              </a:pathLst>
            </a:custGeom>
            <a:solidFill>
              <a:srgbClr val="F1F1F1"/>
            </a:solidFill>
          </p:spPr>
          <p:txBody>
            <a:bodyPr wrap="square" lIns="0" tIns="0" rIns="0" bIns="0" rtlCol="0"/>
            <a:lstStyle/>
            <a:p>
              <a:endParaRPr dirty="0"/>
            </a:p>
          </p:txBody>
        </p:sp>
        <p:sp>
          <p:nvSpPr>
            <p:cNvPr id="16" name="object 16"/>
            <p:cNvSpPr/>
            <p:nvPr/>
          </p:nvSpPr>
          <p:spPr>
            <a:xfrm>
              <a:off x="4436616" y="2366447"/>
              <a:ext cx="370905" cy="225777"/>
            </a:xfrm>
            <a:prstGeom prst="rect">
              <a:avLst/>
            </a:prstGeom>
            <a:blipFill>
              <a:blip r:embed="rId3" cstate="print"/>
              <a:stretch>
                <a:fillRect/>
              </a:stretch>
            </a:blipFill>
          </p:spPr>
          <p:txBody>
            <a:bodyPr wrap="square" lIns="0" tIns="0" rIns="0" bIns="0" rtlCol="0"/>
            <a:lstStyle/>
            <a:p>
              <a:endParaRPr dirty="0"/>
            </a:p>
          </p:txBody>
        </p:sp>
      </p:grpSp>
      <p:sp>
        <p:nvSpPr>
          <p:cNvPr id="17" name="object 17"/>
          <p:cNvSpPr txBox="1"/>
          <p:nvPr/>
        </p:nvSpPr>
        <p:spPr>
          <a:xfrm>
            <a:off x="5171879" y="1701997"/>
            <a:ext cx="2282825" cy="576440"/>
          </a:xfrm>
          <a:prstGeom prst="rect">
            <a:avLst/>
          </a:prstGeom>
        </p:spPr>
        <p:txBody>
          <a:bodyPr vert="horz" wrap="square" lIns="0" tIns="12065" rIns="0" bIns="0" rtlCol="0">
            <a:spAutoFit/>
          </a:bodyPr>
          <a:lstStyle/>
          <a:p>
            <a:pPr marL="12700">
              <a:lnSpc>
                <a:spcPts val="2185"/>
              </a:lnSpc>
              <a:spcBef>
                <a:spcPts val="95"/>
              </a:spcBef>
            </a:pPr>
            <a:r>
              <a:rPr lang="en-US" sz="1600" spc="-15" dirty="0">
                <a:latin typeface="Carlito"/>
                <a:cs typeface="Carlito"/>
              </a:rPr>
              <a:t>Applications of Data Science</a:t>
            </a:r>
            <a:endParaRPr sz="1600" dirty="0">
              <a:latin typeface="Carlito"/>
              <a:cs typeface="Carlito"/>
            </a:endParaRPr>
          </a:p>
        </p:txBody>
      </p:sp>
      <p:grpSp>
        <p:nvGrpSpPr>
          <p:cNvPr id="18" name="object 18"/>
          <p:cNvGrpSpPr/>
          <p:nvPr/>
        </p:nvGrpSpPr>
        <p:grpSpPr>
          <a:xfrm>
            <a:off x="4208071" y="2464539"/>
            <a:ext cx="4617714" cy="1190332"/>
            <a:chOff x="4182242" y="2051604"/>
            <a:chExt cx="4617714" cy="1235099"/>
          </a:xfrm>
        </p:grpSpPr>
        <p:sp>
          <p:nvSpPr>
            <p:cNvPr id="19" name="object 19"/>
            <p:cNvSpPr/>
            <p:nvPr/>
          </p:nvSpPr>
          <p:spPr>
            <a:xfrm>
              <a:off x="4182996" y="2051604"/>
              <a:ext cx="4616960" cy="555407"/>
            </a:xfrm>
            <a:custGeom>
              <a:avLst/>
              <a:gdLst/>
              <a:ahLst/>
              <a:cxnLst/>
              <a:rect l="l" t="t" r="r" b="b"/>
              <a:pathLst>
                <a:path w="4589145" h="710564">
                  <a:moveTo>
                    <a:pt x="4517770" y="0"/>
                  </a:moveTo>
                  <a:lnTo>
                    <a:pt x="70992" y="0"/>
                  </a:lnTo>
                  <a:lnTo>
                    <a:pt x="43344" y="5574"/>
                  </a:lnTo>
                  <a:lnTo>
                    <a:pt x="20780" y="20780"/>
                  </a:lnTo>
                  <a:lnTo>
                    <a:pt x="5574" y="43344"/>
                  </a:lnTo>
                  <a:lnTo>
                    <a:pt x="0" y="70993"/>
                  </a:lnTo>
                  <a:lnTo>
                    <a:pt x="0" y="639190"/>
                  </a:lnTo>
                  <a:lnTo>
                    <a:pt x="5574" y="666839"/>
                  </a:lnTo>
                  <a:lnTo>
                    <a:pt x="20780" y="689403"/>
                  </a:lnTo>
                  <a:lnTo>
                    <a:pt x="43344" y="704609"/>
                  </a:lnTo>
                  <a:lnTo>
                    <a:pt x="70992" y="710183"/>
                  </a:lnTo>
                  <a:lnTo>
                    <a:pt x="4517770" y="710183"/>
                  </a:lnTo>
                  <a:lnTo>
                    <a:pt x="4545419" y="704609"/>
                  </a:lnTo>
                  <a:lnTo>
                    <a:pt x="4567983" y="689403"/>
                  </a:lnTo>
                  <a:lnTo>
                    <a:pt x="4583189" y="666839"/>
                  </a:lnTo>
                  <a:lnTo>
                    <a:pt x="4588764" y="639190"/>
                  </a:lnTo>
                  <a:lnTo>
                    <a:pt x="4588764" y="70993"/>
                  </a:lnTo>
                  <a:lnTo>
                    <a:pt x="4583189" y="43344"/>
                  </a:lnTo>
                  <a:lnTo>
                    <a:pt x="4567983" y="20780"/>
                  </a:lnTo>
                  <a:lnTo>
                    <a:pt x="4545419" y="5574"/>
                  </a:lnTo>
                  <a:lnTo>
                    <a:pt x="4517770" y="0"/>
                  </a:lnTo>
                  <a:close/>
                </a:path>
              </a:pathLst>
            </a:custGeom>
            <a:solidFill>
              <a:srgbClr val="F1F1F1"/>
            </a:solidFill>
          </p:spPr>
          <p:txBody>
            <a:bodyPr wrap="square" lIns="0" tIns="0" rIns="0" bIns="0" rtlCol="0"/>
            <a:lstStyle/>
            <a:p>
              <a:endParaRPr dirty="0"/>
            </a:p>
          </p:txBody>
        </p:sp>
        <p:sp>
          <p:nvSpPr>
            <p:cNvPr id="20" name="object 20"/>
            <p:cNvSpPr/>
            <p:nvPr/>
          </p:nvSpPr>
          <p:spPr>
            <a:xfrm>
              <a:off x="4469851" y="2197232"/>
              <a:ext cx="89904" cy="159037"/>
            </a:xfrm>
            <a:prstGeom prst="rect">
              <a:avLst/>
            </a:prstGeom>
            <a:blipFill>
              <a:blip r:embed="rId4" cstate="print"/>
              <a:stretch>
                <a:fillRect/>
              </a:stretch>
            </a:blipFill>
          </p:spPr>
          <p:txBody>
            <a:bodyPr wrap="square" lIns="0" tIns="0" rIns="0" bIns="0" rtlCol="0"/>
            <a:lstStyle/>
            <a:p>
              <a:endParaRPr dirty="0"/>
            </a:p>
          </p:txBody>
        </p:sp>
        <p:sp>
          <p:nvSpPr>
            <p:cNvPr id="21" name="object 21"/>
            <p:cNvSpPr/>
            <p:nvPr/>
          </p:nvSpPr>
          <p:spPr>
            <a:xfrm>
              <a:off x="4605883" y="2195154"/>
              <a:ext cx="89904" cy="159037"/>
            </a:xfrm>
            <a:prstGeom prst="rect">
              <a:avLst/>
            </a:prstGeom>
            <a:blipFill>
              <a:blip r:embed="rId5" cstate="print"/>
              <a:stretch>
                <a:fillRect/>
              </a:stretch>
            </a:blipFill>
          </p:spPr>
          <p:txBody>
            <a:bodyPr wrap="square" lIns="0" tIns="0" rIns="0" bIns="0" rtlCol="0"/>
            <a:lstStyle/>
            <a:p>
              <a:endParaRPr dirty="0"/>
            </a:p>
          </p:txBody>
        </p:sp>
        <p:sp>
          <p:nvSpPr>
            <p:cNvPr id="22" name="object 22"/>
            <p:cNvSpPr/>
            <p:nvPr/>
          </p:nvSpPr>
          <p:spPr>
            <a:xfrm>
              <a:off x="4450390" y="2296625"/>
              <a:ext cx="274320" cy="208915"/>
            </a:xfrm>
            <a:custGeom>
              <a:avLst/>
              <a:gdLst/>
              <a:ahLst/>
              <a:cxnLst/>
              <a:rect l="l" t="t" r="r" b="b"/>
              <a:pathLst>
                <a:path w="274320" h="208914">
                  <a:moveTo>
                    <a:pt x="266892" y="128515"/>
                  </a:moveTo>
                  <a:lnTo>
                    <a:pt x="7256" y="128515"/>
                  </a:lnTo>
                  <a:lnTo>
                    <a:pt x="0" y="135744"/>
                  </a:lnTo>
                  <a:lnTo>
                    <a:pt x="0" y="201608"/>
                  </a:lnTo>
                  <a:lnTo>
                    <a:pt x="7256" y="208837"/>
                  </a:lnTo>
                  <a:lnTo>
                    <a:pt x="266892" y="208837"/>
                  </a:lnTo>
                  <a:lnTo>
                    <a:pt x="274149" y="201608"/>
                  </a:lnTo>
                  <a:lnTo>
                    <a:pt x="274149" y="184740"/>
                  </a:lnTo>
                  <a:lnTo>
                    <a:pt x="31446" y="184740"/>
                  </a:lnTo>
                  <a:lnTo>
                    <a:pt x="24189" y="177512"/>
                  </a:lnTo>
                  <a:lnTo>
                    <a:pt x="24189" y="159841"/>
                  </a:lnTo>
                  <a:lnTo>
                    <a:pt x="31446" y="152612"/>
                  </a:lnTo>
                  <a:lnTo>
                    <a:pt x="274149" y="152612"/>
                  </a:lnTo>
                  <a:lnTo>
                    <a:pt x="274149" y="135744"/>
                  </a:lnTo>
                  <a:lnTo>
                    <a:pt x="266892" y="128515"/>
                  </a:lnTo>
                  <a:close/>
                </a:path>
                <a:path w="274320" h="208914">
                  <a:moveTo>
                    <a:pt x="274149" y="152612"/>
                  </a:moveTo>
                  <a:lnTo>
                    <a:pt x="49185" y="152612"/>
                  </a:lnTo>
                  <a:lnTo>
                    <a:pt x="56442" y="159841"/>
                  </a:lnTo>
                  <a:lnTo>
                    <a:pt x="56442" y="177512"/>
                  </a:lnTo>
                  <a:lnTo>
                    <a:pt x="49185" y="184740"/>
                  </a:lnTo>
                  <a:lnTo>
                    <a:pt x="274149" y="184740"/>
                  </a:lnTo>
                  <a:lnTo>
                    <a:pt x="274149" y="176708"/>
                  </a:lnTo>
                  <a:lnTo>
                    <a:pt x="116513" y="176708"/>
                  </a:lnTo>
                  <a:lnTo>
                    <a:pt x="112884" y="173094"/>
                  </a:lnTo>
                  <a:lnTo>
                    <a:pt x="112884" y="164258"/>
                  </a:lnTo>
                  <a:lnTo>
                    <a:pt x="116513" y="160644"/>
                  </a:lnTo>
                  <a:lnTo>
                    <a:pt x="274149" y="160644"/>
                  </a:lnTo>
                  <a:lnTo>
                    <a:pt x="274149" y="152612"/>
                  </a:lnTo>
                  <a:close/>
                </a:path>
                <a:path w="274320" h="208914">
                  <a:moveTo>
                    <a:pt x="156829" y="160644"/>
                  </a:moveTo>
                  <a:lnTo>
                    <a:pt x="125382" y="160644"/>
                  </a:lnTo>
                  <a:lnTo>
                    <a:pt x="129011" y="164258"/>
                  </a:lnTo>
                  <a:lnTo>
                    <a:pt x="129011" y="173094"/>
                  </a:lnTo>
                  <a:lnTo>
                    <a:pt x="125382" y="176708"/>
                  </a:lnTo>
                  <a:lnTo>
                    <a:pt x="156829" y="176708"/>
                  </a:lnTo>
                  <a:lnTo>
                    <a:pt x="153200" y="173094"/>
                  </a:lnTo>
                  <a:lnTo>
                    <a:pt x="153200" y="164258"/>
                  </a:lnTo>
                  <a:lnTo>
                    <a:pt x="156829" y="160644"/>
                  </a:lnTo>
                  <a:close/>
                </a:path>
                <a:path w="274320" h="208914">
                  <a:moveTo>
                    <a:pt x="197145" y="160644"/>
                  </a:moveTo>
                  <a:lnTo>
                    <a:pt x="165698" y="160644"/>
                  </a:lnTo>
                  <a:lnTo>
                    <a:pt x="169327" y="164258"/>
                  </a:lnTo>
                  <a:lnTo>
                    <a:pt x="169327" y="173094"/>
                  </a:lnTo>
                  <a:lnTo>
                    <a:pt x="165698" y="176708"/>
                  </a:lnTo>
                  <a:lnTo>
                    <a:pt x="197145" y="176708"/>
                  </a:lnTo>
                  <a:lnTo>
                    <a:pt x="193516" y="173094"/>
                  </a:lnTo>
                  <a:lnTo>
                    <a:pt x="193516" y="164258"/>
                  </a:lnTo>
                  <a:lnTo>
                    <a:pt x="197145" y="160644"/>
                  </a:lnTo>
                  <a:close/>
                </a:path>
                <a:path w="274320" h="208914">
                  <a:moveTo>
                    <a:pt x="237461" y="160644"/>
                  </a:moveTo>
                  <a:lnTo>
                    <a:pt x="206014" y="160644"/>
                  </a:lnTo>
                  <a:lnTo>
                    <a:pt x="209643" y="164258"/>
                  </a:lnTo>
                  <a:lnTo>
                    <a:pt x="209643" y="173094"/>
                  </a:lnTo>
                  <a:lnTo>
                    <a:pt x="206014" y="176708"/>
                  </a:lnTo>
                  <a:lnTo>
                    <a:pt x="237461" y="176708"/>
                  </a:lnTo>
                  <a:lnTo>
                    <a:pt x="233832" y="173094"/>
                  </a:lnTo>
                  <a:lnTo>
                    <a:pt x="233832" y="164258"/>
                  </a:lnTo>
                  <a:lnTo>
                    <a:pt x="237461" y="160644"/>
                  </a:lnTo>
                  <a:close/>
                </a:path>
                <a:path w="274320" h="208914">
                  <a:moveTo>
                    <a:pt x="274149" y="160644"/>
                  </a:moveTo>
                  <a:lnTo>
                    <a:pt x="246330" y="160644"/>
                  </a:lnTo>
                  <a:lnTo>
                    <a:pt x="249959" y="164258"/>
                  </a:lnTo>
                  <a:lnTo>
                    <a:pt x="249959" y="173094"/>
                  </a:lnTo>
                  <a:lnTo>
                    <a:pt x="246330" y="176708"/>
                  </a:lnTo>
                  <a:lnTo>
                    <a:pt x="274149" y="176708"/>
                  </a:lnTo>
                  <a:lnTo>
                    <a:pt x="274149" y="160644"/>
                  </a:lnTo>
                  <a:close/>
                </a:path>
                <a:path w="274320" h="208914">
                  <a:moveTo>
                    <a:pt x="145944" y="0"/>
                  </a:moveTo>
                  <a:lnTo>
                    <a:pt x="128204" y="0"/>
                  </a:lnTo>
                  <a:lnTo>
                    <a:pt x="120948" y="7228"/>
                  </a:lnTo>
                  <a:lnTo>
                    <a:pt x="120948" y="22088"/>
                  </a:lnTo>
                  <a:lnTo>
                    <a:pt x="124173" y="27309"/>
                  </a:lnTo>
                  <a:lnTo>
                    <a:pt x="129011" y="29719"/>
                  </a:lnTo>
                  <a:lnTo>
                    <a:pt x="129011" y="128515"/>
                  </a:lnTo>
                  <a:lnTo>
                    <a:pt x="145137" y="128515"/>
                  </a:lnTo>
                  <a:lnTo>
                    <a:pt x="145137" y="29719"/>
                  </a:lnTo>
                  <a:lnTo>
                    <a:pt x="149975" y="26907"/>
                  </a:lnTo>
                  <a:lnTo>
                    <a:pt x="153200" y="21686"/>
                  </a:lnTo>
                  <a:lnTo>
                    <a:pt x="153200" y="7228"/>
                  </a:lnTo>
                  <a:lnTo>
                    <a:pt x="145944" y="0"/>
                  </a:lnTo>
                  <a:close/>
                </a:path>
              </a:pathLst>
            </a:custGeom>
            <a:solidFill>
              <a:srgbClr val="5B9BD4"/>
            </a:solidFill>
          </p:spPr>
          <p:txBody>
            <a:bodyPr wrap="square" lIns="0" tIns="0" rIns="0" bIns="0" rtlCol="0"/>
            <a:lstStyle/>
            <a:p>
              <a:endParaRPr dirty="0"/>
            </a:p>
          </p:txBody>
        </p:sp>
        <p:sp>
          <p:nvSpPr>
            <p:cNvPr id="23" name="object 23"/>
            <p:cNvSpPr/>
            <p:nvPr/>
          </p:nvSpPr>
          <p:spPr>
            <a:xfrm>
              <a:off x="4182242" y="2747119"/>
              <a:ext cx="4616960" cy="539584"/>
            </a:xfrm>
            <a:custGeom>
              <a:avLst/>
              <a:gdLst/>
              <a:ahLst/>
              <a:cxnLst/>
              <a:rect l="l" t="t" r="r" b="b"/>
              <a:pathLst>
                <a:path w="4589145" h="710564">
                  <a:moveTo>
                    <a:pt x="4517770" y="0"/>
                  </a:moveTo>
                  <a:lnTo>
                    <a:pt x="70992" y="0"/>
                  </a:lnTo>
                  <a:lnTo>
                    <a:pt x="43344" y="5581"/>
                  </a:lnTo>
                  <a:lnTo>
                    <a:pt x="20780" y="20802"/>
                  </a:lnTo>
                  <a:lnTo>
                    <a:pt x="5574" y="43376"/>
                  </a:lnTo>
                  <a:lnTo>
                    <a:pt x="0" y="71018"/>
                  </a:lnTo>
                  <a:lnTo>
                    <a:pt x="0" y="639165"/>
                  </a:lnTo>
                  <a:lnTo>
                    <a:pt x="5574" y="666807"/>
                  </a:lnTo>
                  <a:lnTo>
                    <a:pt x="20780" y="689381"/>
                  </a:lnTo>
                  <a:lnTo>
                    <a:pt x="43344" y="704602"/>
                  </a:lnTo>
                  <a:lnTo>
                    <a:pt x="70992" y="710184"/>
                  </a:lnTo>
                  <a:lnTo>
                    <a:pt x="4517770" y="710184"/>
                  </a:lnTo>
                  <a:lnTo>
                    <a:pt x="4545419" y="704602"/>
                  </a:lnTo>
                  <a:lnTo>
                    <a:pt x="4567983" y="689381"/>
                  </a:lnTo>
                  <a:lnTo>
                    <a:pt x="4583189" y="666807"/>
                  </a:lnTo>
                  <a:lnTo>
                    <a:pt x="4588764" y="639165"/>
                  </a:lnTo>
                  <a:lnTo>
                    <a:pt x="4588764" y="71018"/>
                  </a:lnTo>
                  <a:lnTo>
                    <a:pt x="4583189" y="43376"/>
                  </a:lnTo>
                  <a:lnTo>
                    <a:pt x="4567983" y="20802"/>
                  </a:lnTo>
                  <a:lnTo>
                    <a:pt x="4545419" y="5581"/>
                  </a:lnTo>
                  <a:lnTo>
                    <a:pt x="4517770" y="0"/>
                  </a:lnTo>
                  <a:close/>
                </a:path>
              </a:pathLst>
            </a:custGeom>
            <a:solidFill>
              <a:srgbClr val="F1F1F1"/>
            </a:solidFill>
          </p:spPr>
          <p:txBody>
            <a:bodyPr wrap="square" lIns="0" tIns="0" rIns="0" bIns="0" rtlCol="0"/>
            <a:lstStyle/>
            <a:p>
              <a:endParaRPr dirty="0"/>
            </a:p>
          </p:txBody>
        </p:sp>
        <p:sp>
          <p:nvSpPr>
            <p:cNvPr id="24" name="object 24"/>
            <p:cNvSpPr/>
            <p:nvPr/>
          </p:nvSpPr>
          <p:spPr>
            <a:xfrm>
              <a:off x="4444593" y="2828392"/>
              <a:ext cx="322580" cy="321310"/>
            </a:xfrm>
            <a:custGeom>
              <a:avLst/>
              <a:gdLst/>
              <a:ahLst/>
              <a:cxnLst/>
              <a:rect l="l" t="t" r="r" b="b"/>
              <a:pathLst>
                <a:path w="322579" h="321310">
                  <a:moveTo>
                    <a:pt x="96761" y="196773"/>
                  </a:moveTo>
                  <a:lnTo>
                    <a:pt x="0" y="196773"/>
                  </a:lnTo>
                  <a:lnTo>
                    <a:pt x="3822" y="206133"/>
                  </a:lnTo>
                  <a:lnTo>
                    <a:pt x="14211" y="213804"/>
                  </a:lnTo>
                  <a:lnTo>
                    <a:pt x="29591" y="218973"/>
                  </a:lnTo>
                  <a:lnTo>
                    <a:pt x="48374" y="220878"/>
                  </a:lnTo>
                  <a:lnTo>
                    <a:pt x="67157" y="218973"/>
                  </a:lnTo>
                  <a:lnTo>
                    <a:pt x="82550" y="213804"/>
                  </a:lnTo>
                  <a:lnTo>
                    <a:pt x="92938" y="206133"/>
                  </a:lnTo>
                  <a:lnTo>
                    <a:pt x="96761" y="196773"/>
                  </a:lnTo>
                  <a:close/>
                </a:path>
                <a:path w="322579" h="321310">
                  <a:moveTo>
                    <a:pt x="310438" y="184734"/>
                  </a:moveTo>
                  <a:lnTo>
                    <a:pt x="287299" y="93167"/>
                  </a:lnTo>
                  <a:lnTo>
                    <a:pt x="281000" y="68262"/>
                  </a:lnTo>
                  <a:lnTo>
                    <a:pt x="293103" y="68262"/>
                  </a:lnTo>
                  <a:lnTo>
                    <a:pt x="297129" y="64249"/>
                  </a:lnTo>
                  <a:lnTo>
                    <a:pt x="298335" y="63042"/>
                  </a:lnTo>
                  <a:lnTo>
                    <a:pt x="298335" y="49390"/>
                  </a:lnTo>
                  <a:lnTo>
                    <a:pt x="297129" y="48183"/>
                  </a:lnTo>
                  <a:lnTo>
                    <a:pt x="293103" y="44170"/>
                  </a:lnTo>
                  <a:lnTo>
                    <a:pt x="182232" y="44170"/>
                  </a:lnTo>
                  <a:lnTo>
                    <a:pt x="180213" y="40551"/>
                  </a:lnTo>
                  <a:lnTo>
                    <a:pt x="176987" y="37338"/>
                  </a:lnTo>
                  <a:lnTo>
                    <a:pt x="173355" y="35331"/>
                  </a:lnTo>
                  <a:lnTo>
                    <a:pt x="173355" y="5219"/>
                  </a:lnTo>
                  <a:lnTo>
                    <a:pt x="169329" y="1206"/>
                  </a:lnTo>
                  <a:lnTo>
                    <a:pt x="169329" y="51803"/>
                  </a:lnTo>
                  <a:lnTo>
                    <a:pt x="169329" y="60629"/>
                  </a:lnTo>
                  <a:lnTo>
                    <a:pt x="165696" y="64249"/>
                  </a:lnTo>
                  <a:lnTo>
                    <a:pt x="156832" y="64249"/>
                  </a:lnTo>
                  <a:lnTo>
                    <a:pt x="153200" y="60629"/>
                  </a:lnTo>
                  <a:lnTo>
                    <a:pt x="153200" y="51803"/>
                  </a:lnTo>
                  <a:lnTo>
                    <a:pt x="156832" y="48183"/>
                  </a:lnTo>
                  <a:lnTo>
                    <a:pt x="165696" y="48183"/>
                  </a:lnTo>
                  <a:lnTo>
                    <a:pt x="169329" y="51803"/>
                  </a:lnTo>
                  <a:lnTo>
                    <a:pt x="169329" y="1206"/>
                  </a:lnTo>
                  <a:lnTo>
                    <a:pt x="168122" y="0"/>
                  </a:lnTo>
                  <a:lnTo>
                    <a:pt x="154406" y="0"/>
                  </a:lnTo>
                  <a:lnTo>
                    <a:pt x="149174" y="5219"/>
                  </a:lnTo>
                  <a:lnTo>
                    <a:pt x="149174" y="35331"/>
                  </a:lnTo>
                  <a:lnTo>
                    <a:pt x="145542" y="37338"/>
                  </a:lnTo>
                  <a:lnTo>
                    <a:pt x="142316" y="40551"/>
                  </a:lnTo>
                  <a:lnTo>
                    <a:pt x="140296" y="44170"/>
                  </a:lnTo>
                  <a:lnTo>
                    <a:pt x="29425" y="44170"/>
                  </a:lnTo>
                  <a:lnTo>
                    <a:pt x="24193" y="49390"/>
                  </a:lnTo>
                  <a:lnTo>
                    <a:pt x="24193" y="61836"/>
                  </a:lnTo>
                  <a:lnTo>
                    <a:pt x="28219" y="67056"/>
                  </a:lnTo>
                  <a:lnTo>
                    <a:pt x="33870" y="67868"/>
                  </a:lnTo>
                  <a:lnTo>
                    <a:pt x="10883" y="184734"/>
                  </a:lnTo>
                  <a:lnTo>
                    <a:pt x="27419" y="184734"/>
                  </a:lnTo>
                  <a:lnTo>
                    <a:pt x="45148" y="93167"/>
                  </a:lnTo>
                  <a:lnTo>
                    <a:pt x="68135" y="184734"/>
                  </a:lnTo>
                  <a:lnTo>
                    <a:pt x="84658" y="184734"/>
                  </a:lnTo>
                  <a:lnTo>
                    <a:pt x="61518" y="93167"/>
                  </a:lnTo>
                  <a:lnTo>
                    <a:pt x="55232" y="68262"/>
                  </a:lnTo>
                  <a:lnTo>
                    <a:pt x="139890" y="68262"/>
                  </a:lnTo>
                  <a:lnTo>
                    <a:pt x="141909" y="71882"/>
                  </a:lnTo>
                  <a:lnTo>
                    <a:pt x="145135" y="75095"/>
                  </a:lnTo>
                  <a:lnTo>
                    <a:pt x="148767" y="77101"/>
                  </a:lnTo>
                  <a:lnTo>
                    <a:pt x="148767" y="281114"/>
                  </a:lnTo>
                  <a:lnTo>
                    <a:pt x="116103" y="281114"/>
                  </a:lnTo>
                  <a:lnTo>
                    <a:pt x="112483" y="284734"/>
                  </a:lnTo>
                  <a:lnTo>
                    <a:pt x="112483" y="297180"/>
                  </a:lnTo>
                  <a:lnTo>
                    <a:pt x="64503" y="297180"/>
                  </a:lnTo>
                  <a:lnTo>
                    <a:pt x="64503" y="321284"/>
                  </a:lnTo>
                  <a:lnTo>
                    <a:pt x="258025" y="321284"/>
                  </a:lnTo>
                  <a:lnTo>
                    <a:pt x="258025" y="297180"/>
                  </a:lnTo>
                  <a:lnTo>
                    <a:pt x="209638" y="297180"/>
                  </a:lnTo>
                  <a:lnTo>
                    <a:pt x="209638" y="284734"/>
                  </a:lnTo>
                  <a:lnTo>
                    <a:pt x="206019" y="281114"/>
                  </a:lnTo>
                  <a:lnTo>
                    <a:pt x="173355" y="281114"/>
                  </a:lnTo>
                  <a:lnTo>
                    <a:pt x="173355" y="77101"/>
                  </a:lnTo>
                  <a:lnTo>
                    <a:pt x="176987" y="75095"/>
                  </a:lnTo>
                  <a:lnTo>
                    <a:pt x="180213" y="71882"/>
                  </a:lnTo>
                  <a:lnTo>
                    <a:pt x="182232" y="68262"/>
                  </a:lnTo>
                  <a:lnTo>
                    <a:pt x="259638" y="68262"/>
                  </a:lnTo>
                  <a:lnTo>
                    <a:pt x="237058" y="184734"/>
                  </a:lnTo>
                  <a:lnTo>
                    <a:pt x="253580" y="184734"/>
                  </a:lnTo>
                  <a:lnTo>
                    <a:pt x="271322" y="93167"/>
                  </a:lnTo>
                  <a:lnTo>
                    <a:pt x="293903" y="184734"/>
                  </a:lnTo>
                  <a:lnTo>
                    <a:pt x="310438" y="184734"/>
                  </a:lnTo>
                  <a:close/>
                </a:path>
                <a:path w="322579" h="321310">
                  <a:moveTo>
                    <a:pt x="322529" y="196773"/>
                  </a:moveTo>
                  <a:lnTo>
                    <a:pt x="225767" y="196773"/>
                  </a:lnTo>
                  <a:lnTo>
                    <a:pt x="229590" y="206133"/>
                  </a:lnTo>
                  <a:lnTo>
                    <a:pt x="239979" y="213804"/>
                  </a:lnTo>
                  <a:lnTo>
                    <a:pt x="255358" y="218973"/>
                  </a:lnTo>
                  <a:lnTo>
                    <a:pt x="274142" y="220878"/>
                  </a:lnTo>
                  <a:lnTo>
                    <a:pt x="292938" y="218973"/>
                  </a:lnTo>
                  <a:lnTo>
                    <a:pt x="308317" y="213804"/>
                  </a:lnTo>
                  <a:lnTo>
                    <a:pt x="318706" y="206133"/>
                  </a:lnTo>
                  <a:lnTo>
                    <a:pt x="322529" y="196773"/>
                  </a:lnTo>
                  <a:close/>
                </a:path>
              </a:pathLst>
            </a:custGeom>
            <a:solidFill>
              <a:srgbClr val="6FAC46"/>
            </a:solidFill>
          </p:spPr>
          <p:txBody>
            <a:bodyPr wrap="square" lIns="0" tIns="0" rIns="0" bIns="0" rtlCol="0"/>
            <a:lstStyle/>
            <a:p>
              <a:endParaRPr dirty="0"/>
            </a:p>
          </p:txBody>
        </p:sp>
      </p:grpSp>
      <p:sp>
        <p:nvSpPr>
          <p:cNvPr id="25" name="object 25"/>
          <p:cNvSpPr txBox="1"/>
          <p:nvPr/>
        </p:nvSpPr>
        <p:spPr>
          <a:xfrm>
            <a:off x="5093175" y="2550746"/>
            <a:ext cx="3045460" cy="997068"/>
          </a:xfrm>
          <a:prstGeom prst="rect">
            <a:avLst/>
          </a:prstGeom>
        </p:spPr>
        <p:txBody>
          <a:bodyPr vert="horz" wrap="square" lIns="0" tIns="12065" rIns="0" bIns="0" rtlCol="0">
            <a:spAutoFit/>
          </a:bodyPr>
          <a:lstStyle/>
          <a:p>
            <a:pPr marL="12700">
              <a:lnSpc>
                <a:spcPct val="100000"/>
              </a:lnSpc>
              <a:spcBef>
                <a:spcPts val="95"/>
              </a:spcBef>
            </a:pPr>
            <a:r>
              <a:rPr lang="en-US" sz="1600" spc="-10" dirty="0">
                <a:latin typeface="Carlito"/>
                <a:cs typeface="Carlito"/>
              </a:rPr>
              <a:t>Types of Data Science jobs</a:t>
            </a:r>
            <a:endParaRPr sz="1600" dirty="0">
              <a:latin typeface="Carlito"/>
              <a:cs typeface="Carlito"/>
            </a:endParaRPr>
          </a:p>
          <a:p>
            <a:pPr>
              <a:lnSpc>
                <a:spcPct val="100000"/>
              </a:lnSpc>
            </a:pPr>
            <a:endParaRPr sz="1600" dirty="0">
              <a:latin typeface="Carlito"/>
              <a:cs typeface="Carlito"/>
            </a:endParaRPr>
          </a:p>
          <a:p>
            <a:pPr>
              <a:lnSpc>
                <a:spcPct val="100000"/>
              </a:lnSpc>
              <a:spcBef>
                <a:spcPts val="15"/>
              </a:spcBef>
            </a:pPr>
            <a:endParaRPr sz="1600" dirty="0">
              <a:latin typeface="Carlito"/>
              <a:cs typeface="Carlito"/>
            </a:endParaRPr>
          </a:p>
          <a:p>
            <a:pPr marL="12700">
              <a:lnSpc>
                <a:spcPct val="100000"/>
              </a:lnSpc>
              <a:spcBef>
                <a:spcPts val="5"/>
              </a:spcBef>
            </a:pPr>
            <a:r>
              <a:rPr lang="en-US" sz="1600" spc="-15" dirty="0">
                <a:latin typeface="Carlito"/>
                <a:cs typeface="Carlito"/>
              </a:rPr>
              <a:t>Skills and Tools for Data Science</a:t>
            </a:r>
            <a:endParaRPr sz="1600" dirty="0">
              <a:latin typeface="Carlito"/>
              <a:cs typeface="Carlito"/>
            </a:endParaRPr>
          </a:p>
        </p:txBody>
      </p:sp>
      <p:sp>
        <p:nvSpPr>
          <p:cNvPr id="26" name="object 7"/>
          <p:cNvSpPr/>
          <p:nvPr/>
        </p:nvSpPr>
        <p:spPr>
          <a:xfrm>
            <a:off x="4181387" y="3875762"/>
            <a:ext cx="4618569" cy="533767"/>
          </a:xfrm>
          <a:custGeom>
            <a:avLst/>
            <a:gdLst/>
            <a:ahLst/>
            <a:cxnLst/>
            <a:rect l="l" t="t" r="r" b="b"/>
            <a:pathLst>
              <a:path w="4589145" h="711835">
                <a:moveTo>
                  <a:pt x="4517644" y="0"/>
                </a:moveTo>
                <a:lnTo>
                  <a:pt x="71120" y="0"/>
                </a:lnTo>
                <a:lnTo>
                  <a:pt x="43451" y="5593"/>
                </a:lnTo>
                <a:lnTo>
                  <a:pt x="20843" y="20843"/>
                </a:lnTo>
                <a:lnTo>
                  <a:pt x="5593" y="43451"/>
                </a:lnTo>
                <a:lnTo>
                  <a:pt x="0" y="71119"/>
                </a:lnTo>
                <a:lnTo>
                  <a:pt x="0" y="640588"/>
                </a:lnTo>
                <a:lnTo>
                  <a:pt x="5593" y="668256"/>
                </a:lnTo>
                <a:lnTo>
                  <a:pt x="20843" y="690864"/>
                </a:lnTo>
                <a:lnTo>
                  <a:pt x="43451" y="706114"/>
                </a:lnTo>
                <a:lnTo>
                  <a:pt x="71120" y="711707"/>
                </a:lnTo>
                <a:lnTo>
                  <a:pt x="4517644" y="711707"/>
                </a:lnTo>
                <a:lnTo>
                  <a:pt x="4545312" y="706114"/>
                </a:lnTo>
                <a:lnTo>
                  <a:pt x="4567920" y="690864"/>
                </a:lnTo>
                <a:lnTo>
                  <a:pt x="4583170" y="668256"/>
                </a:lnTo>
                <a:lnTo>
                  <a:pt x="4588764" y="640588"/>
                </a:lnTo>
                <a:lnTo>
                  <a:pt x="4588764" y="71119"/>
                </a:lnTo>
                <a:lnTo>
                  <a:pt x="4583170" y="43451"/>
                </a:lnTo>
                <a:lnTo>
                  <a:pt x="4567920" y="20843"/>
                </a:lnTo>
                <a:lnTo>
                  <a:pt x="4545312" y="5593"/>
                </a:lnTo>
                <a:lnTo>
                  <a:pt x="4517644" y="0"/>
                </a:lnTo>
                <a:close/>
              </a:path>
            </a:pathLst>
          </a:custGeom>
          <a:solidFill>
            <a:srgbClr val="F1F1F1"/>
          </a:solidFill>
        </p:spPr>
        <p:txBody>
          <a:bodyPr wrap="square" lIns="0" tIns="0" rIns="0" bIns="0" rtlCol="0"/>
          <a:lstStyle/>
          <a:p>
            <a:endParaRPr dirty="0"/>
          </a:p>
        </p:txBody>
      </p:sp>
      <p:sp>
        <p:nvSpPr>
          <p:cNvPr id="27" name="TextBox 26"/>
          <p:cNvSpPr txBox="1"/>
          <p:nvPr/>
        </p:nvSpPr>
        <p:spPr>
          <a:xfrm>
            <a:off x="5195271" y="3968884"/>
            <a:ext cx="2590800" cy="338554"/>
          </a:xfrm>
          <a:prstGeom prst="rect">
            <a:avLst/>
          </a:prstGeom>
          <a:noFill/>
        </p:spPr>
        <p:txBody>
          <a:bodyPr wrap="square" rtlCol="0">
            <a:spAutoFit/>
          </a:bodyPr>
          <a:lstStyle/>
          <a:p>
            <a:r>
              <a:rPr lang="en-US" sz="1600" dirty="0">
                <a:latin typeface="Carlito"/>
              </a:rPr>
              <a:t>Data</a:t>
            </a:r>
            <a:r>
              <a:rPr lang="en-US" sz="1600" dirty="0"/>
              <a:t> </a:t>
            </a:r>
            <a:r>
              <a:rPr lang="en-US" sz="1600" dirty="0">
                <a:latin typeface="Carlito"/>
              </a:rPr>
              <a:t>Science</a:t>
            </a:r>
            <a:r>
              <a:rPr lang="en-US" sz="1600" dirty="0"/>
              <a:t> </a:t>
            </a:r>
            <a:r>
              <a:rPr lang="en-US" sz="1600" dirty="0">
                <a:latin typeface="Carlito"/>
              </a:rPr>
              <a:t>Lifecycle</a:t>
            </a:r>
            <a:endParaRPr lang="en-GB" sz="1600" dirty="0">
              <a:latin typeface="Carl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63217" y="1146428"/>
            <a:ext cx="6416675" cy="894080"/>
          </a:xfrm>
          <a:prstGeom prst="rect">
            <a:avLst/>
          </a:prstGeom>
        </p:spPr>
        <p:txBody>
          <a:bodyPr vert="horz" wrap="square" lIns="0" tIns="12700" rIns="0" bIns="0" rtlCol="0">
            <a:spAutoFit/>
          </a:bodyPr>
          <a:lstStyle/>
          <a:p>
            <a:pPr marL="12700">
              <a:lnSpc>
                <a:spcPct val="100000"/>
              </a:lnSpc>
              <a:spcBef>
                <a:spcPts val="100"/>
              </a:spcBef>
            </a:pPr>
            <a:r>
              <a:rPr sz="5700" spc="-190" dirty="0">
                <a:solidFill>
                  <a:srgbClr val="000000"/>
                </a:solidFill>
              </a:rPr>
              <a:t>What </a:t>
            </a:r>
            <a:r>
              <a:rPr sz="5700" spc="-240" dirty="0">
                <a:solidFill>
                  <a:srgbClr val="000000"/>
                </a:solidFill>
              </a:rPr>
              <a:t>is </a:t>
            </a:r>
            <a:r>
              <a:rPr sz="5700" spc="-305" dirty="0">
                <a:solidFill>
                  <a:srgbClr val="000000"/>
                </a:solidFill>
              </a:rPr>
              <a:t>Data</a:t>
            </a:r>
            <a:r>
              <a:rPr sz="5700" spc="-900" dirty="0">
                <a:solidFill>
                  <a:srgbClr val="000000"/>
                </a:solidFill>
              </a:rPr>
              <a:t> </a:t>
            </a:r>
            <a:r>
              <a:rPr sz="5700" spc="-190" dirty="0">
                <a:solidFill>
                  <a:srgbClr val="000000"/>
                </a:solidFill>
              </a:rPr>
              <a:t>Science?</a:t>
            </a:r>
            <a:endParaRPr sz="5700" dirty="0"/>
          </a:p>
        </p:txBody>
      </p:sp>
      <p:sp>
        <p:nvSpPr>
          <p:cNvPr id="3" name="object 3"/>
          <p:cNvSpPr txBox="1"/>
          <p:nvPr/>
        </p:nvSpPr>
        <p:spPr>
          <a:xfrm>
            <a:off x="962050" y="2368677"/>
            <a:ext cx="7336155" cy="2504532"/>
          </a:xfrm>
          <a:prstGeom prst="rect">
            <a:avLst/>
          </a:prstGeom>
        </p:spPr>
        <p:txBody>
          <a:bodyPr vert="horz" wrap="square" lIns="0" tIns="41910" rIns="0" bIns="0" rtlCol="0">
            <a:spAutoFit/>
          </a:bodyPr>
          <a:lstStyle/>
          <a:p>
            <a:pPr marL="12065" marR="5080">
              <a:lnSpc>
                <a:spcPts val="1839"/>
              </a:lnSpc>
              <a:spcBef>
                <a:spcPts val="330"/>
              </a:spcBef>
            </a:pPr>
            <a:r>
              <a:rPr lang="en-GB" sz="1600" b="0" i="0" dirty="0">
                <a:effectLst/>
                <a:latin typeface="Söhne"/>
              </a:rPr>
              <a:t>Data science is an interdisciplinary field that involves the extraction of knowledge, insights, and actionable information from large and complex datasets. </a:t>
            </a:r>
          </a:p>
          <a:p>
            <a:pPr marL="12065" marR="5080">
              <a:lnSpc>
                <a:spcPts val="1839"/>
              </a:lnSpc>
              <a:spcBef>
                <a:spcPts val="330"/>
              </a:spcBef>
            </a:pPr>
            <a:endParaRPr lang="en-GB" sz="1600" dirty="0">
              <a:latin typeface="Söhne"/>
            </a:endParaRPr>
          </a:p>
          <a:p>
            <a:pPr marL="12065" marR="5080">
              <a:lnSpc>
                <a:spcPts val="1839"/>
              </a:lnSpc>
              <a:spcBef>
                <a:spcPts val="330"/>
              </a:spcBef>
            </a:pPr>
            <a:r>
              <a:rPr lang="en-GB" sz="1600" b="0" i="0" dirty="0">
                <a:effectLst/>
                <a:latin typeface="Söhne"/>
              </a:rPr>
              <a:t>It combines various techniques and methodologies from statistics, computer science, mathematics, domain expertise, and domain-specific knowledge to </a:t>
            </a:r>
            <a:r>
              <a:rPr lang="en-GB" sz="1600" b="0" i="0" dirty="0" err="1">
                <a:effectLst/>
                <a:latin typeface="Söhne"/>
              </a:rPr>
              <a:t>analyze</a:t>
            </a:r>
            <a:r>
              <a:rPr lang="en-GB" sz="1600" b="0" i="0" dirty="0">
                <a:effectLst/>
                <a:latin typeface="Söhne"/>
              </a:rPr>
              <a:t> data and solve complex problems.</a:t>
            </a:r>
          </a:p>
          <a:p>
            <a:pPr marL="12065" marR="5080">
              <a:lnSpc>
                <a:spcPts val="1839"/>
              </a:lnSpc>
              <a:spcBef>
                <a:spcPts val="330"/>
              </a:spcBef>
            </a:pPr>
            <a:endParaRPr lang="en-GB" sz="1600" dirty="0">
              <a:latin typeface="Söhne"/>
              <a:cs typeface="Carlito"/>
            </a:endParaRPr>
          </a:p>
          <a:p>
            <a:pPr marL="12065" marR="5080">
              <a:lnSpc>
                <a:spcPts val="1839"/>
              </a:lnSpc>
              <a:spcBef>
                <a:spcPts val="330"/>
              </a:spcBef>
            </a:pPr>
            <a:r>
              <a:rPr lang="en-GB" sz="1600" b="0" i="0" dirty="0">
                <a:effectLst/>
                <a:latin typeface="Söhne"/>
              </a:rPr>
              <a:t>The main goal of data science is to uncover meaningful patterns, trends, and insights from data, and to use these insights to make informed decisions, build predictive models, and drive innovation.</a:t>
            </a:r>
            <a:endParaRPr sz="1700" dirty="0">
              <a:latin typeface="Carlito"/>
              <a:cs typeface="Carli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489204"/>
            <a:ext cx="9144000" cy="551815"/>
          </a:xfrm>
          <a:custGeom>
            <a:avLst/>
            <a:gdLst/>
            <a:ahLst/>
            <a:cxnLst/>
            <a:rect l="l" t="t" r="r" b="b"/>
            <a:pathLst>
              <a:path w="9144000" h="551815">
                <a:moveTo>
                  <a:pt x="9144000" y="0"/>
                </a:moveTo>
                <a:lnTo>
                  <a:pt x="0" y="0"/>
                </a:lnTo>
                <a:lnTo>
                  <a:pt x="0" y="551688"/>
                </a:lnTo>
                <a:lnTo>
                  <a:pt x="9144000" y="551688"/>
                </a:lnTo>
                <a:lnTo>
                  <a:pt x="9144000" y="0"/>
                </a:lnTo>
                <a:close/>
              </a:path>
            </a:pathLst>
          </a:custGeom>
          <a:solidFill>
            <a:srgbClr val="000000"/>
          </a:solidFill>
        </p:spPr>
        <p:txBody>
          <a:bodyPr wrap="square" lIns="0" tIns="0" rIns="0" bIns="0" rtlCol="0"/>
          <a:lstStyle/>
          <a:p>
            <a:endParaRPr dirty="0"/>
          </a:p>
        </p:txBody>
      </p:sp>
      <p:sp>
        <p:nvSpPr>
          <p:cNvPr id="3" name="object 3"/>
          <p:cNvSpPr txBox="1">
            <a:spLocks noGrp="1"/>
          </p:cNvSpPr>
          <p:nvPr>
            <p:ph type="title"/>
          </p:nvPr>
        </p:nvSpPr>
        <p:spPr>
          <a:xfrm>
            <a:off x="2382139" y="528573"/>
            <a:ext cx="4480560" cy="391160"/>
          </a:xfrm>
          <a:prstGeom prst="rect">
            <a:avLst/>
          </a:prstGeom>
        </p:spPr>
        <p:txBody>
          <a:bodyPr vert="horz" wrap="square" lIns="0" tIns="12700" rIns="0" bIns="0" rtlCol="0">
            <a:spAutoFit/>
          </a:bodyPr>
          <a:lstStyle/>
          <a:p>
            <a:pPr marL="12700">
              <a:lnSpc>
                <a:spcPct val="100000"/>
              </a:lnSpc>
              <a:spcBef>
                <a:spcPts val="100"/>
              </a:spcBef>
            </a:pPr>
            <a:r>
              <a:rPr spc="-60" dirty="0"/>
              <a:t>Why</a:t>
            </a:r>
            <a:r>
              <a:rPr spc="-535" dirty="0"/>
              <a:t> </a:t>
            </a:r>
            <a:r>
              <a:rPr spc="-135" dirty="0"/>
              <a:t>are </a:t>
            </a:r>
            <a:r>
              <a:rPr spc="-130" dirty="0"/>
              <a:t>we </a:t>
            </a:r>
            <a:r>
              <a:rPr spc="-140" dirty="0"/>
              <a:t>talking </a:t>
            </a:r>
            <a:r>
              <a:rPr spc="-100" dirty="0"/>
              <a:t>about </a:t>
            </a:r>
            <a:r>
              <a:rPr spc="-150" dirty="0"/>
              <a:t>data </a:t>
            </a:r>
            <a:r>
              <a:rPr dirty="0"/>
              <a:t>now?</a:t>
            </a:r>
          </a:p>
        </p:txBody>
      </p:sp>
      <p:sp>
        <p:nvSpPr>
          <p:cNvPr id="4" name="object 4"/>
          <p:cNvSpPr/>
          <p:nvPr/>
        </p:nvSpPr>
        <p:spPr>
          <a:xfrm>
            <a:off x="1260347" y="1255775"/>
            <a:ext cx="6623304" cy="3296412"/>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37972" y="1181100"/>
            <a:ext cx="2624455" cy="2499360"/>
          </a:xfrm>
          <a:custGeom>
            <a:avLst/>
            <a:gdLst/>
            <a:ahLst/>
            <a:cxnLst/>
            <a:rect l="l" t="t" r="r" b="b"/>
            <a:pathLst>
              <a:path w="2624455" h="2499360">
                <a:moveTo>
                  <a:pt x="2229739" y="0"/>
                </a:moveTo>
                <a:lnTo>
                  <a:pt x="0" y="0"/>
                </a:lnTo>
                <a:lnTo>
                  <a:pt x="0" y="2499360"/>
                </a:lnTo>
                <a:lnTo>
                  <a:pt x="2229739" y="2499360"/>
                </a:lnTo>
                <a:lnTo>
                  <a:pt x="2624328" y="1249680"/>
                </a:lnTo>
                <a:lnTo>
                  <a:pt x="2229739" y="0"/>
                </a:lnTo>
                <a:close/>
              </a:path>
            </a:pathLst>
          </a:custGeom>
          <a:solidFill>
            <a:srgbClr val="404040"/>
          </a:solidFill>
        </p:spPr>
        <p:txBody>
          <a:bodyPr wrap="square" lIns="0" tIns="0" rIns="0" bIns="0" rtlCol="0"/>
          <a:lstStyle/>
          <a:p>
            <a:endParaRPr dirty="0"/>
          </a:p>
        </p:txBody>
      </p:sp>
      <p:sp>
        <p:nvSpPr>
          <p:cNvPr id="3" name="object 3"/>
          <p:cNvSpPr txBox="1">
            <a:spLocks noGrp="1"/>
          </p:cNvSpPr>
          <p:nvPr>
            <p:ph type="title"/>
          </p:nvPr>
        </p:nvSpPr>
        <p:spPr>
          <a:xfrm>
            <a:off x="878535" y="1985898"/>
            <a:ext cx="1757680" cy="1174680"/>
          </a:xfrm>
          <a:prstGeom prst="rect">
            <a:avLst/>
          </a:prstGeom>
        </p:spPr>
        <p:txBody>
          <a:bodyPr vert="horz" wrap="square" lIns="0" tIns="58419" rIns="0" bIns="0" rtlCol="0">
            <a:spAutoFit/>
          </a:bodyPr>
          <a:lstStyle/>
          <a:p>
            <a:pPr marL="474345" marR="5080" indent="-462280">
              <a:lnSpc>
                <a:spcPts val="2920"/>
              </a:lnSpc>
              <a:spcBef>
                <a:spcPts val="459"/>
              </a:spcBef>
            </a:pPr>
            <a:r>
              <a:rPr lang="en-US" sz="2700" spc="-140" dirty="0"/>
              <a:t>Components of </a:t>
            </a:r>
            <a:r>
              <a:rPr sz="2700" spc="-140" dirty="0"/>
              <a:t>Data</a:t>
            </a:r>
            <a:r>
              <a:rPr sz="2700" spc="-305" dirty="0"/>
              <a:t> </a:t>
            </a:r>
            <a:r>
              <a:rPr sz="2700" spc="-135" dirty="0"/>
              <a:t>science </a:t>
            </a:r>
            <a:endParaRPr sz="2700" dirty="0"/>
          </a:p>
        </p:txBody>
      </p:sp>
      <p:sp>
        <p:nvSpPr>
          <p:cNvPr id="4" name="object 4"/>
          <p:cNvSpPr/>
          <p:nvPr/>
        </p:nvSpPr>
        <p:spPr>
          <a:xfrm>
            <a:off x="3969452" y="239679"/>
            <a:ext cx="4833876" cy="4679792"/>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D6B2-F2E4-C448-8511-E43F15AB9550}"/>
              </a:ext>
            </a:extLst>
          </p:cNvPr>
          <p:cNvSpPr>
            <a:spLocks noGrp="1"/>
          </p:cNvSpPr>
          <p:nvPr>
            <p:ph type="title"/>
          </p:nvPr>
        </p:nvSpPr>
        <p:spPr>
          <a:xfrm>
            <a:off x="304800" y="285750"/>
            <a:ext cx="5085589" cy="369332"/>
          </a:xfrm>
        </p:spPr>
        <p:txBody>
          <a:bodyPr/>
          <a:lstStyle/>
          <a:p>
            <a:r>
              <a:rPr lang="en-TZ" b="1" dirty="0">
                <a:solidFill>
                  <a:schemeClr val="tx1"/>
                </a:solidFill>
              </a:rPr>
              <a:t>Applications of Data Science</a:t>
            </a:r>
          </a:p>
        </p:txBody>
      </p:sp>
      <p:sp>
        <p:nvSpPr>
          <p:cNvPr id="3" name="TextBox 2">
            <a:extLst>
              <a:ext uri="{FF2B5EF4-FFF2-40B4-BE49-F238E27FC236}">
                <a16:creationId xmlns:a16="http://schemas.microsoft.com/office/drawing/2014/main" id="{EDF9C14C-2A67-A740-B920-D1667DE3D661}"/>
              </a:ext>
            </a:extLst>
          </p:cNvPr>
          <p:cNvSpPr txBox="1"/>
          <p:nvPr/>
        </p:nvSpPr>
        <p:spPr>
          <a:xfrm>
            <a:off x="320842" y="819150"/>
            <a:ext cx="8197516" cy="3600986"/>
          </a:xfrm>
          <a:prstGeom prst="rect">
            <a:avLst/>
          </a:prstGeom>
          <a:noFill/>
        </p:spPr>
        <p:txBody>
          <a:bodyPr wrap="square" rtlCol="0">
            <a:spAutoFit/>
          </a:bodyPr>
          <a:lstStyle/>
          <a:p>
            <a:pPr algn="l"/>
            <a:r>
              <a:rPr lang="en-GB" sz="2000" b="1" dirty="0">
                <a:effectLst/>
                <a:latin typeface="Trebuchet MS" panose="020B0703020202090204" pitchFamily="34" charset="0"/>
              </a:rPr>
              <a:t>1.Business and Finance:</a:t>
            </a:r>
          </a:p>
          <a:p>
            <a:pPr marL="285750" indent="-285750" algn="l">
              <a:buFont typeface="Arial" panose="020B0604020202020204" pitchFamily="34" charset="0"/>
              <a:buChar char="•"/>
            </a:pPr>
            <a:r>
              <a:rPr lang="en-GB" sz="1600" b="1" dirty="0">
                <a:effectLst/>
                <a:latin typeface="Trebuchet MS" panose="020B0703020202090204" pitchFamily="34" charset="0"/>
              </a:rPr>
              <a:t>Customer Analytics: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customer data to understand </a:t>
            </a:r>
            <a:r>
              <a:rPr lang="en-GB" sz="1600" dirty="0" err="1">
                <a:effectLst/>
                <a:latin typeface="Trebuchet MS" panose="020B0703020202090204" pitchFamily="34" charset="0"/>
              </a:rPr>
              <a:t>behavior</a:t>
            </a:r>
            <a:r>
              <a:rPr lang="en-GB" sz="1600" dirty="0">
                <a:effectLst/>
                <a:latin typeface="Trebuchet MS" panose="020B0703020202090204" pitchFamily="34" charset="0"/>
              </a:rPr>
              <a:t>, preferences, and trends, which can inform marketing strategies and customer relationship management.</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Fraud Detection: </a:t>
            </a:r>
            <a:r>
              <a:rPr lang="en-GB" sz="1600" dirty="0">
                <a:effectLst/>
                <a:latin typeface="Trebuchet MS" panose="020B0703020202090204" pitchFamily="34" charset="0"/>
              </a:rPr>
              <a:t>Identifying fraudulent transactions and activities by detecting unusual patterns in financial data.</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Risk Assessment: </a:t>
            </a:r>
            <a:r>
              <a:rPr lang="en-GB" sz="1600" dirty="0">
                <a:effectLst/>
                <a:latin typeface="Trebuchet MS" panose="020B0703020202090204" pitchFamily="34" charset="0"/>
              </a:rPr>
              <a:t>Evaluating credit risk and making lending decisions based on historical financial data.</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Market Analysis: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market trends, competitor data, and consumer sentiment to make informed business decisions.</a:t>
            </a:r>
          </a:p>
          <a:p>
            <a:endParaRPr lang="en-TZ" sz="1600" dirty="0">
              <a:latin typeface="Trebuchet MS" panose="020B0703020202090204" pitchFamily="34" charset="0"/>
            </a:endParaRPr>
          </a:p>
        </p:txBody>
      </p:sp>
    </p:spTree>
    <p:extLst>
      <p:ext uri="{BB962C8B-B14F-4D97-AF65-F5344CB8AC3E}">
        <p14:creationId xmlns:p14="http://schemas.microsoft.com/office/powerpoint/2010/main" val="1015843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D6B2-F2E4-C448-8511-E43F15AB9550}"/>
              </a:ext>
            </a:extLst>
          </p:cNvPr>
          <p:cNvSpPr>
            <a:spLocks noGrp="1"/>
          </p:cNvSpPr>
          <p:nvPr>
            <p:ph type="title"/>
          </p:nvPr>
        </p:nvSpPr>
        <p:spPr>
          <a:xfrm>
            <a:off x="304800" y="285750"/>
            <a:ext cx="5085589" cy="369332"/>
          </a:xfrm>
        </p:spPr>
        <p:txBody>
          <a:bodyPr/>
          <a:lstStyle/>
          <a:p>
            <a:r>
              <a:rPr lang="en-TZ" b="1" dirty="0">
                <a:solidFill>
                  <a:schemeClr val="tx1"/>
                </a:solidFill>
              </a:rPr>
              <a:t>Applications of Data Science</a:t>
            </a:r>
          </a:p>
        </p:txBody>
      </p:sp>
      <p:sp>
        <p:nvSpPr>
          <p:cNvPr id="3" name="TextBox 2">
            <a:extLst>
              <a:ext uri="{FF2B5EF4-FFF2-40B4-BE49-F238E27FC236}">
                <a16:creationId xmlns:a16="http://schemas.microsoft.com/office/drawing/2014/main" id="{EDF9C14C-2A67-A740-B920-D1667DE3D661}"/>
              </a:ext>
            </a:extLst>
          </p:cNvPr>
          <p:cNvSpPr txBox="1"/>
          <p:nvPr/>
        </p:nvSpPr>
        <p:spPr>
          <a:xfrm>
            <a:off x="320842" y="819150"/>
            <a:ext cx="8197516" cy="3662541"/>
          </a:xfrm>
          <a:prstGeom prst="rect">
            <a:avLst/>
          </a:prstGeom>
          <a:noFill/>
        </p:spPr>
        <p:txBody>
          <a:bodyPr wrap="square" rtlCol="0">
            <a:spAutoFit/>
          </a:bodyPr>
          <a:lstStyle/>
          <a:p>
            <a:pPr algn="l"/>
            <a:r>
              <a:rPr lang="en-GB" sz="2000" b="1" dirty="0">
                <a:effectLst/>
                <a:latin typeface="Trebuchet MS" panose="020B0703020202090204" pitchFamily="34" charset="0"/>
              </a:rPr>
              <a:t>2.E-commerce and Retail:</a:t>
            </a:r>
          </a:p>
          <a:p>
            <a:pPr marL="285750" indent="-285750" algn="l">
              <a:buFont typeface="Arial" panose="020B0604020202020204" pitchFamily="34" charset="0"/>
              <a:buChar char="•"/>
            </a:pPr>
            <a:r>
              <a:rPr lang="en-GB" sz="1600" b="1" dirty="0">
                <a:effectLst/>
                <a:latin typeface="Trebuchet MS" panose="020B0703020202090204" pitchFamily="34" charset="0"/>
              </a:rPr>
              <a:t>Recommendation Systems: </a:t>
            </a:r>
            <a:r>
              <a:rPr lang="en-GB" sz="1600" dirty="0">
                <a:effectLst/>
                <a:latin typeface="Trebuchet MS" panose="020B0703020202090204" pitchFamily="34" charset="0"/>
              </a:rPr>
              <a:t>Building algorithms that suggest products or services to customers based on their preferences and browsing history.</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Supply Chain Optimization: </a:t>
            </a:r>
            <a:r>
              <a:rPr lang="en-GB" sz="1600" dirty="0">
                <a:effectLst/>
                <a:latin typeface="Trebuchet MS" panose="020B0703020202090204" pitchFamily="34" charset="0"/>
              </a:rPr>
              <a:t>Using data to forecast demand, manage inventory, and optimize distribution networks.</a:t>
            </a:r>
            <a:endParaRPr lang="en-TZ" sz="1600" dirty="0">
              <a:latin typeface="Trebuchet MS" panose="020B0703020202090204" pitchFamily="34" charset="0"/>
            </a:endParaRPr>
          </a:p>
          <a:p>
            <a:endParaRPr lang="en-TZ" sz="1600" dirty="0">
              <a:latin typeface="Trebuchet MS" panose="020B0703020202090204" pitchFamily="34" charset="0"/>
            </a:endParaRPr>
          </a:p>
          <a:p>
            <a:pPr algn="l"/>
            <a:r>
              <a:rPr lang="en-GB" sz="2000" b="1" dirty="0">
                <a:effectLst/>
                <a:latin typeface="Trebuchet MS" panose="020B0703020202090204" pitchFamily="34" charset="0"/>
              </a:rPr>
              <a:t>3.Government and Public Policy:</a:t>
            </a:r>
          </a:p>
          <a:p>
            <a:pPr marL="285750" indent="-285750" algn="l">
              <a:buFont typeface="Arial" panose="020B0604020202020204" pitchFamily="34" charset="0"/>
              <a:buChar char="•"/>
            </a:pPr>
            <a:r>
              <a:rPr lang="en-GB" sz="1600" b="1" dirty="0">
                <a:effectLst/>
                <a:latin typeface="Trebuchet MS" panose="020B0703020202090204" pitchFamily="34" charset="0"/>
              </a:rPr>
              <a:t>Crime Prediction</a:t>
            </a:r>
            <a:r>
              <a:rPr lang="en-GB" sz="1600" dirty="0">
                <a:effectLst/>
                <a:latin typeface="Trebuchet MS" panose="020B0703020202090204" pitchFamily="34" charset="0"/>
              </a:rPr>
              <a:t>: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historical crime data to predict crime hotspots and allocate resources accordingly.</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Urban Planning</a:t>
            </a:r>
            <a:r>
              <a:rPr lang="en-GB" sz="1600" dirty="0">
                <a:effectLst/>
                <a:latin typeface="Trebuchet MS" panose="020B0703020202090204" pitchFamily="34" charset="0"/>
              </a:rPr>
              <a:t>: Using data to inform city planning, traffic management, and infrastructure development.</a:t>
            </a:r>
          </a:p>
          <a:p>
            <a:endParaRPr lang="en-TZ" sz="1600" dirty="0">
              <a:latin typeface="Trebuchet MS" panose="020B0703020202090204" pitchFamily="34" charset="0"/>
            </a:endParaRPr>
          </a:p>
        </p:txBody>
      </p:sp>
    </p:spTree>
    <p:extLst>
      <p:ext uri="{BB962C8B-B14F-4D97-AF65-F5344CB8AC3E}">
        <p14:creationId xmlns:p14="http://schemas.microsoft.com/office/powerpoint/2010/main" val="1075935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D6B2-F2E4-C448-8511-E43F15AB9550}"/>
              </a:ext>
            </a:extLst>
          </p:cNvPr>
          <p:cNvSpPr>
            <a:spLocks noGrp="1"/>
          </p:cNvSpPr>
          <p:nvPr>
            <p:ph type="title"/>
          </p:nvPr>
        </p:nvSpPr>
        <p:spPr>
          <a:xfrm>
            <a:off x="304800" y="285750"/>
            <a:ext cx="5085589" cy="369332"/>
          </a:xfrm>
        </p:spPr>
        <p:txBody>
          <a:bodyPr/>
          <a:lstStyle/>
          <a:p>
            <a:r>
              <a:rPr lang="en-TZ" b="1" dirty="0">
                <a:solidFill>
                  <a:schemeClr val="tx1"/>
                </a:solidFill>
              </a:rPr>
              <a:t>Applications of Data Science</a:t>
            </a:r>
          </a:p>
        </p:txBody>
      </p:sp>
      <p:sp>
        <p:nvSpPr>
          <p:cNvPr id="3" name="TextBox 2">
            <a:extLst>
              <a:ext uri="{FF2B5EF4-FFF2-40B4-BE49-F238E27FC236}">
                <a16:creationId xmlns:a16="http://schemas.microsoft.com/office/drawing/2014/main" id="{EDF9C14C-2A67-A740-B920-D1667DE3D661}"/>
              </a:ext>
            </a:extLst>
          </p:cNvPr>
          <p:cNvSpPr txBox="1"/>
          <p:nvPr/>
        </p:nvSpPr>
        <p:spPr>
          <a:xfrm>
            <a:off x="320842" y="819150"/>
            <a:ext cx="8197516" cy="3447098"/>
          </a:xfrm>
          <a:prstGeom prst="rect">
            <a:avLst/>
          </a:prstGeom>
          <a:noFill/>
        </p:spPr>
        <p:txBody>
          <a:bodyPr wrap="square" rtlCol="0">
            <a:spAutoFit/>
          </a:bodyPr>
          <a:lstStyle/>
          <a:p>
            <a:pPr algn="l"/>
            <a:r>
              <a:rPr lang="en-GB" sz="2000" b="1" dirty="0">
                <a:effectLst/>
                <a:latin typeface="Trebuchet MS" panose="020B0703020202090204" pitchFamily="34" charset="0"/>
              </a:rPr>
              <a:t>4.Marketing and Advertising:</a:t>
            </a:r>
          </a:p>
          <a:p>
            <a:pPr marL="285750" indent="-285750" algn="l">
              <a:buFont typeface="Arial" panose="020B0604020202020204" pitchFamily="34" charset="0"/>
              <a:buChar char="•"/>
            </a:pPr>
            <a:r>
              <a:rPr lang="en-GB" sz="1600" b="1" dirty="0">
                <a:effectLst/>
                <a:latin typeface="Trebuchet MS" panose="020B0703020202090204" pitchFamily="34" charset="0"/>
              </a:rPr>
              <a:t>Targeted Advertising</a:t>
            </a:r>
            <a:r>
              <a:rPr lang="en-GB" sz="1600" dirty="0">
                <a:effectLst/>
                <a:latin typeface="Trebuchet MS" panose="020B0703020202090204" pitchFamily="34" charset="0"/>
              </a:rPr>
              <a:t>: Creating personalized advertising campaigns by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consumer </a:t>
            </a:r>
            <a:r>
              <a:rPr lang="en-GB" sz="1600" dirty="0" err="1">
                <a:effectLst/>
                <a:latin typeface="Trebuchet MS" panose="020B0703020202090204" pitchFamily="34" charset="0"/>
              </a:rPr>
              <a:t>behavior</a:t>
            </a:r>
            <a:r>
              <a:rPr lang="en-GB" sz="1600" dirty="0">
                <a:effectLst/>
                <a:latin typeface="Trebuchet MS" panose="020B0703020202090204" pitchFamily="34" charset="0"/>
              </a:rPr>
              <a:t> and preferences.</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A/B Testing: </a:t>
            </a:r>
            <a:r>
              <a:rPr lang="en-GB" sz="1600" dirty="0">
                <a:effectLst/>
                <a:latin typeface="Trebuchet MS" panose="020B0703020202090204" pitchFamily="34" charset="0"/>
              </a:rPr>
              <a:t>Conducting experiments to optimize marketing strategies, website design, and content.</a:t>
            </a:r>
            <a:endParaRPr lang="en-GB" sz="1600" dirty="0">
              <a:latin typeface="Trebuchet MS" panose="020B0703020202090204" pitchFamily="34" charset="0"/>
            </a:endParaRPr>
          </a:p>
          <a:p>
            <a:pPr algn="l"/>
            <a:endParaRPr lang="en-GB" dirty="0">
              <a:latin typeface="Trebuchet MS" panose="020B0703020202090204" pitchFamily="34" charset="0"/>
            </a:endParaRPr>
          </a:p>
          <a:p>
            <a:pPr algn="l"/>
            <a:r>
              <a:rPr lang="en-GB" sz="2000" b="1" dirty="0">
                <a:effectLst/>
                <a:latin typeface="Trebuchet MS" panose="020B0703020202090204" pitchFamily="34" charset="0"/>
              </a:rPr>
              <a:t>5.Transportation and Logistics:</a:t>
            </a:r>
          </a:p>
          <a:p>
            <a:pPr marL="285750" indent="-285750" algn="l">
              <a:buFont typeface="Arial" panose="020B0604020202020204" pitchFamily="34" charset="0"/>
              <a:buChar char="•"/>
            </a:pPr>
            <a:r>
              <a:rPr lang="en-GB" sz="1600" b="1" dirty="0">
                <a:effectLst/>
                <a:latin typeface="Trebuchet MS" panose="020B0703020202090204" pitchFamily="34" charset="0"/>
              </a:rPr>
              <a:t>Route Optimization: </a:t>
            </a:r>
            <a:r>
              <a:rPr lang="en-GB" sz="1600" dirty="0">
                <a:effectLst/>
                <a:latin typeface="Trebuchet MS" panose="020B0703020202090204" pitchFamily="34" charset="0"/>
              </a:rPr>
              <a:t>Using data to optimize routes for delivery trucks, reduce fuel consumption, and improve efficiency.</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Demand Forecasting: </a:t>
            </a:r>
            <a:r>
              <a:rPr lang="en-GB" sz="1600" dirty="0">
                <a:effectLst/>
                <a:latin typeface="Trebuchet MS" panose="020B0703020202090204" pitchFamily="34" charset="0"/>
              </a:rPr>
              <a:t>Predicting demand for transportation services to manage resources effectively.</a:t>
            </a:r>
          </a:p>
        </p:txBody>
      </p:sp>
    </p:spTree>
    <p:extLst>
      <p:ext uri="{BB962C8B-B14F-4D97-AF65-F5344CB8AC3E}">
        <p14:creationId xmlns:p14="http://schemas.microsoft.com/office/powerpoint/2010/main" val="3257377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D6B2-F2E4-C448-8511-E43F15AB9550}"/>
              </a:ext>
            </a:extLst>
          </p:cNvPr>
          <p:cNvSpPr>
            <a:spLocks noGrp="1"/>
          </p:cNvSpPr>
          <p:nvPr>
            <p:ph type="title"/>
          </p:nvPr>
        </p:nvSpPr>
        <p:spPr>
          <a:xfrm>
            <a:off x="304800" y="285750"/>
            <a:ext cx="5085589" cy="738664"/>
          </a:xfrm>
        </p:spPr>
        <p:txBody>
          <a:bodyPr/>
          <a:lstStyle/>
          <a:p>
            <a:r>
              <a:rPr lang="en-TZ" dirty="0">
                <a:solidFill>
                  <a:schemeClr val="tx1"/>
                </a:solidFill>
              </a:rPr>
              <a:t>Applications od Dat Science</a:t>
            </a:r>
          </a:p>
        </p:txBody>
      </p:sp>
      <p:sp>
        <p:nvSpPr>
          <p:cNvPr id="3" name="TextBox 2">
            <a:extLst>
              <a:ext uri="{FF2B5EF4-FFF2-40B4-BE49-F238E27FC236}">
                <a16:creationId xmlns:a16="http://schemas.microsoft.com/office/drawing/2014/main" id="{EDF9C14C-2A67-A740-B920-D1667DE3D661}"/>
              </a:ext>
            </a:extLst>
          </p:cNvPr>
          <p:cNvSpPr txBox="1"/>
          <p:nvPr/>
        </p:nvSpPr>
        <p:spPr>
          <a:xfrm>
            <a:off x="304800" y="655082"/>
            <a:ext cx="8197516" cy="4924425"/>
          </a:xfrm>
          <a:prstGeom prst="rect">
            <a:avLst/>
          </a:prstGeom>
          <a:noFill/>
        </p:spPr>
        <p:txBody>
          <a:bodyPr wrap="square" rtlCol="0">
            <a:spAutoFit/>
          </a:bodyPr>
          <a:lstStyle/>
          <a:p>
            <a:pPr algn="l"/>
            <a:r>
              <a:rPr lang="en-GB" sz="2000" b="1" dirty="0">
                <a:effectLst/>
                <a:latin typeface="Trebuchet MS" panose="020B0703020202090204" pitchFamily="34" charset="0"/>
              </a:rPr>
              <a:t>6.Social Media and Web Analytics:</a:t>
            </a:r>
          </a:p>
          <a:p>
            <a:pPr marL="285750" indent="-285750" algn="l">
              <a:buFont typeface="Arial" panose="020B0604020202020204" pitchFamily="34" charset="0"/>
              <a:buChar char="•"/>
            </a:pPr>
            <a:r>
              <a:rPr lang="en-GB" sz="1600" b="1" dirty="0">
                <a:effectLst/>
                <a:latin typeface="Trebuchet MS" panose="020B0703020202090204" pitchFamily="34" charset="0"/>
              </a:rPr>
              <a:t>Sentiment Analysis: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social media content to gauge public sentiment and customer opinions.</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Web Traffic Analysis</a:t>
            </a:r>
            <a:r>
              <a:rPr lang="en-GB" sz="1600" dirty="0">
                <a:effectLst/>
                <a:latin typeface="Trebuchet MS" panose="020B0703020202090204" pitchFamily="34" charset="0"/>
              </a:rPr>
              <a:t>: Understanding user </a:t>
            </a:r>
            <a:r>
              <a:rPr lang="en-GB" sz="1600" dirty="0" err="1">
                <a:effectLst/>
                <a:latin typeface="Trebuchet MS" panose="020B0703020202090204" pitchFamily="34" charset="0"/>
              </a:rPr>
              <a:t>behavior</a:t>
            </a:r>
            <a:r>
              <a:rPr lang="en-GB" sz="1600" dirty="0">
                <a:effectLst/>
                <a:latin typeface="Trebuchet MS" panose="020B0703020202090204" pitchFamily="34" charset="0"/>
              </a:rPr>
              <a:t> on websites to enhance user experience and optimize content.</a:t>
            </a:r>
          </a:p>
          <a:p>
            <a:pPr marL="285750" indent="-285750" algn="l">
              <a:buFont typeface="Arial" panose="020B0604020202020204" pitchFamily="34" charset="0"/>
              <a:buChar char="•"/>
            </a:pPr>
            <a:endParaRPr lang="en-GB" sz="1600" dirty="0">
              <a:latin typeface="Trebuchet MS" panose="020B0703020202090204" pitchFamily="34" charset="0"/>
            </a:endParaRPr>
          </a:p>
          <a:p>
            <a:pPr marL="285750" indent="-285750" algn="l">
              <a:buFont typeface="Arial" panose="020B0604020202020204" pitchFamily="34" charset="0"/>
              <a:buChar char="•"/>
            </a:pPr>
            <a:endParaRPr lang="en-GB" sz="1600" dirty="0">
              <a:effectLst/>
              <a:latin typeface="Trebuchet MS" panose="020B0703020202090204" pitchFamily="34" charset="0"/>
            </a:endParaRPr>
          </a:p>
          <a:p>
            <a:pPr algn="l"/>
            <a:r>
              <a:rPr lang="en-GB" sz="2000" b="1" dirty="0">
                <a:effectLst/>
                <a:latin typeface="Trebuchet MS" panose="020B0703020202090204" pitchFamily="34" charset="0"/>
              </a:rPr>
              <a:t>7.Healthcare:</a:t>
            </a:r>
          </a:p>
          <a:p>
            <a:pPr marL="285750" indent="-285750" algn="l">
              <a:buFont typeface="Arial" panose="020B0604020202020204" pitchFamily="34" charset="0"/>
              <a:buChar char="•"/>
            </a:pPr>
            <a:r>
              <a:rPr lang="en-GB" sz="1600" b="1" dirty="0">
                <a:effectLst/>
                <a:latin typeface="Trebuchet MS" panose="020B0703020202090204" pitchFamily="34" charset="0"/>
              </a:rPr>
              <a:t>Medical Diagnosis: </a:t>
            </a:r>
            <a:r>
              <a:rPr lang="en-GB" sz="1600" dirty="0">
                <a:effectLst/>
                <a:latin typeface="Trebuchet MS" panose="020B0703020202090204" pitchFamily="34" charset="0"/>
              </a:rPr>
              <a:t>Developing predictive models for disease diagnosis and prognosis based on patient data.</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Drug Discovery: </a:t>
            </a:r>
            <a:r>
              <a:rPr lang="en-GB" sz="1600" dirty="0" err="1">
                <a:effectLst/>
                <a:latin typeface="Trebuchet MS" panose="020B0703020202090204" pitchFamily="34" charset="0"/>
              </a:rPr>
              <a:t>Analyzing</a:t>
            </a:r>
            <a:r>
              <a:rPr lang="en-GB" sz="1600" dirty="0">
                <a:effectLst/>
                <a:latin typeface="Trebuchet MS" panose="020B0703020202090204" pitchFamily="34" charset="0"/>
              </a:rPr>
              <a:t> biological and chemical data to identify potential drug candidates and optimize drug development.</a:t>
            </a:r>
            <a:br>
              <a:rPr lang="en-GB" sz="1600" dirty="0">
                <a:effectLst/>
                <a:latin typeface="Trebuchet MS" panose="020B0703020202090204" pitchFamily="34" charset="0"/>
              </a:rPr>
            </a:br>
            <a:endParaRPr lang="en-GB" sz="1600" dirty="0">
              <a:effectLst/>
              <a:latin typeface="Trebuchet MS" panose="020B0703020202090204" pitchFamily="34" charset="0"/>
            </a:endParaRPr>
          </a:p>
          <a:p>
            <a:pPr marL="285750" indent="-285750" algn="l">
              <a:buFont typeface="Arial" panose="020B0604020202020204" pitchFamily="34" charset="0"/>
              <a:buChar char="•"/>
            </a:pPr>
            <a:r>
              <a:rPr lang="en-GB" sz="1600" b="1" dirty="0">
                <a:effectLst/>
                <a:latin typeface="Trebuchet MS" panose="020B0703020202090204" pitchFamily="34" charset="0"/>
              </a:rPr>
              <a:t>Healthcare Management: </a:t>
            </a:r>
            <a:r>
              <a:rPr lang="en-GB" sz="1600" dirty="0">
                <a:effectLst/>
                <a:latin typeface="Trebuchet MS" panose="020B0703020202090204" pitchFamily="34" charset="0"/>
              </a:rPr>
              <a:t>Using data to improve patient outcomes, optimize hospital operations, and manage resources efficiently.</a:t>
            </a:r>
          </a:p>
          <a:p>
            <a:pPr marL="285750" indent="-285750" algn="l">
              <a:buFont typeface="Arial" panose="020B0604020202020204" pitchFamily="34" charset="0"/>
              <a:buChar char="•"/>
            </a:pPr>
            <a:endParaRPr lang="en-GB" sz="1600" dirty="0">
              <a:effectLst/>
              <a:latin typeface="Trebuchet MS" panose="020B0703020202090204" pitchFamily="34" charset="0"/>
            </a:endParaRPr>
          </a:p>
          <a:p>
            <a:endParaRPr lang="en-TZ" dirty="0"/>
          </a:p>
        </p:txBody>
      </p:sp>
    </p:spTree>
    <p:extLst>
      <p:ext uri="{BB962C8B-B14F-4D97-AF65-F5344CB8AC3E}">
        <p14:creationId xmlns:p14="http://schemas.microsoft.com/office/powerpoint/2010/main" val="2749378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313</TotalTime>
  <Words>820</Words>
  <Application>Microsoft Macintosh PowerPoint</Application>
  <PresentationFormat>On-screen Show (16:9)</PresentationFormat>
  <Paragraphs>85</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Carlito</vt:lpstr>
      <vt:lpstr>Söhne</vt:lpstr>
      <vt:lpstr>Trebuchet MS</vt:lpstr>
      <vt:lpstr>Office Theme</vt:lpstr>
      <vt:lpstr>PowerPoint Presentation</vt:lpstr>
      <vt:lpstr>Course  content</vt:lpstr>
      <vt:lpstr>What is Data Science?</vt:lpstr>
      <vt:lpstr>Why are we talking about data now?</vt:lpstr>
      <vt:lpstr>Components of Data science </vt:lpstr>
      <vt:lpstr>Applications of Data Science</vt:lpstr>
      <vt:lpstr>Applications of Data Science</vt:lpstr>
      <vt:lpstr>Applications of Data Science</vt:lpstr>
      <vt:lpstr>Applications od Dat Science</vt:lpstr>
      <vt:lpstr>Mid-session activity</vt:lpstr>
      <vt:lpstr>Data Science jobs</vt:lpstr>
      <vt:lpstr>Types of Data Science Jobs</vt:lpstr>
      <vt:lpstr>Types of Data Science Jobs</vt:lpstr>
      <vt:lpstr>Skills of a  Data  Science</vt:lpstr>
      <vt:lpstr>PowerPoint Presentation</vt:lpstr>
      <vt:lpstr>PowerPoint Presentation</vt:lpstr>
      <vt:lpstr>Some challenges  of Data Science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 670: Theories, Concepts and Trends in Data Science</dc:title>
  <cp:lastModifiedBy>Davis David</cp:lastModifiedBy>
  <cp:revision>19</cp:revision>
  <dcterms:created xsi:type="dcterms:W3CDTF">2022-07-22T17:02:16Z</dcterms:created>
  <dcterms:modified xsi:type="dcterms:W3CDTF">2023-08-07T07:14:26Z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2021-12-10T00:00:00Z</vt:filetime>
  </property>
  <property fmtid="{D5CDD505-2E9C-101B-9397-08002B2CF9AE}" pid="3" name="Creator">
    <vt:lpwstr>Microsoft® PowerPoint® for Microsoft 365</vt:lpwstr>
  </property>
  <property fmtid="{D5CDD505-2E9C-101B-9397-08002B2CF9AE}" pid="4" name="LastSaved">
    <vt:filetime>2022-07-22T00:00:00Z</vt:filetime>
  </property>
</Properties>
</file>